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297" r:id="rId3"/>
    <p:sldId id="260" r:id="rId4"/>
    <p:sldId id="294" r:id="rId5"/>
    <p:sldId id="257" r:id="rId6"/>
    <p:sldId id="261" r:id="rId7"/>
    <p:sldId id="263" r:id="rId8"/>
    <p:sldId id="277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9" r:id="rId32"/>
    <p:sldId id="290" r:id="rId33"/>
    <p:sldId id="286" r:id="rId34"/>
    <p:sldId id="292" r:id="rId35"/>
    <p:sldId id="298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92" d="100"/>
          <a:sy n="92" d="100"/>
        </p:scale>
        <p:origin x="2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625F4-BE8B-4396-AA1D-5617B946CF0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8042D-F747-4BC6-9028-5D03495E5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6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8042D-F747-4BC6-9028-5D03495E57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6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2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0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8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3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0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7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9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9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8C6B7-FE5E-4A4C-9DCD-7EE82A93A37F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D5D63-4B48-4B30-96BA-67937891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16571"/>
          <a:stretch/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АРМ\Pictures\ФОТОЭФФЕКТ\2015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13739">
            <a:off x="481939" y="1135260"/>
            <a:ext cx="7205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«Семь новых чудес света»</a:t>
            </a:r>
          </a:p>
        </p:txBody>
      </p:sp>
      <p:sp>
        <p:nvSpPr>
          <p:cNvPr id="5" name="Прямоугольник 4"/>
          <p:cNvSpPr/>
          <p:nvPr/>
        </p:nvSpPr>
        <p:spPr>
          <a:xfrm rot="21313739">
            <a:off x="965140" y="1792423"/>
            <a:ext cx="63049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 smtClean="0">
                <a:solidFill>
                  <a:srgbClr val="C00000"/>
                </a:solidFill>
                <a:latin typeface="Arial Black" pitchFamily="34" charset="0"/>
              </a:rPr>
              <a:t>… Дорогами </a:t>
            </a:r>
          </a:p>
          <a:p>
            <a:r>
              <a:rPr lang="ru-RU" sz="6600" i="1" dirty="0" smtClean="0">
                <a:solidFill>
                  <a:srgbClr val="C00000"/>
                </a:solidFill>
                <a:latin typeface="Arial Black" pitchFamily="34" charset="0"/>
              </a:rPr>
              <a:t>    Израиля…</a:t>
            </a:r>
            <a:endParaRPr lang="ru-RU" sz="66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rot="10476945" flipV="1">
            <a:off x="112850" y="4516745"/>
            <a:ext cx="8006608" cy="13418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Работу выполнили: 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класс: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Миловидов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гор, Александров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ячеслав,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Дускинова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Эрика,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Кандаурова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иана,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Дробинина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алерия, Кондратьева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сения, 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Буйкевич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рсений .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класс: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Кондратьева 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атьяна.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0531" y="6174093"/>
            <a:ext cx="4853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Руководитель: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учитель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начальных классов Репина Л.Н.</a:t>
            </a:r>
          </a:p>
        </p:txBody>
      </p:sp>
    </p:spTree>
    <p:extLst>
      <p:ext uri="{BB962C8B-B14F-4D97-AF65-F5344CB8AC3E}">
        <p14:creationId xmlns:p14="http://schemas.microsoft.com/office/powerpoint/2010/main" val="24789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8308" y="836712"/>
            <a:ext cx="3447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замечательное место даёт представление об истории Израиля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309" y="4602832"/>
            <a:ext cx="8411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поражает своим величием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насколько хорошо все сохранилось.  Здесь  можно гулять , наслаждаться прекрасными пейзажами и делать замечательные фотографии.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1506" y="116632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Кейсария</a:t>
            </a:r>
            <a:r>
              <a:rPr lang="ru-RU" sz="32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- древний город -</a:t>
            </a:r>
            <a:r>
              <a:rPr lang="ru-RU" sz="3200" b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порт</a:t>
            </a:r>
            <a:endParaRPr lang="ru-RU" sz="32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9" y="2060848"/>
            <a:ext cx="3366328" cy="23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76" y="836712"/>
            <a:ext cx="48196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7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pic>
        <p:nvPicPr>
          <p:cNvPr id="9" name="Picture 2" descr="C:\Users\АРМ\Documents\ИЗРАИЛЬ\Рисунок1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0727"/>
            <a:ext cx="5256584" cy="34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8222" y="458112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История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Яффо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началась много тысяч лет назад. Это один из древнейших портов мира, через который  проходил знаменитый торговый Морской путь.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66759" y="116632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Arial Black"/>
              </a:rPr>
              <a:t>Старый город </a:t>
            </a:r>
            <a:r>
              <a:rPr lang="ru-RU" sz="3600" b="1" dirty="0" err="1">
                <a:solidFill>
                  <a:srgbClr val="000099"/>
                </a:solidFill>
                <a:latin typeface="Arial Black"/>
              </a:rPr>
              <a:t>Яффо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75" y="2376735"/>
            <a:ext cx="2779303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7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314398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Говорят, что  здесь Ной построил свой Ковчег, а его сын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Яфет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 впоследствии отстроил город, назвав в свою честь. Из этого города отплыл Иона, и сюда доставляли кедры для строительства Храма Царя Соломона.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813962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Спустя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столько веков истории город окружен легендами.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66759" y="116632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Arial Black"/>
              </a:rPr>
              <a:t>Старый город </a:t>
            </a:r>
            <a:r>
              <a:rPr lang="ru-RU" sz="3600" b="1" dirty="0" err="1">
                <a:solidFill>
                  <a:srgbClr val="000099"/>
                </a:solidFill>
                <a:latin typeface="Arial Black"/>
              </a:rPr>
              <a:t>Яффо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54253" y="4149080"/>
            <a:ext cx="5722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греческом мифе рассказывается о прекрасной Андромеде, прикованной к скалам, и спасенной Персеем от морского чудовища. Если спуститься в порт, можно увидеть черные камни, то, что осталось от этих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скал.</a:t>
            </a:r>
            <a:endParaRPr lang="ru-RU" sz="1600" dirty="0"/>
          </a:p>
        </p:txBody>
      </p:sp>
      <p:pic>
        <p:nvPicPr>
          <p:cNvPr id="13" name="Picture 2" descr="C:\Users\АРМ\Documents\ИЗРАИЛЬ\Рисунок1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19"/>
            <a:ext cx="2702733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РМ\Documents\ИЗРАИЛЬ\Рисунок1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46" y="2626804"/>
            <a:ext cx="105410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АРМ\Documents\ИЗРАИЛЬ\Рисунок1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15" y="2626804"/>
            <a:ext cx="4180194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66759" y="116632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Arial Black"/>
              </a:rPr>
              <a:t>Старый город </a:t>
            </a:r>
            <a:r>
              <a:rPr lang="ru-RU" sz="3600" b="1" dirty="0" err="1">
                <a:solidFill>
                  <a:srgbClr val="000099"/>
                </a:solidFill>
                <a:latin typeface="Arial Black"/>
              </a:rPr>
              <a:t>Яффо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420" y="4077072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Старый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Яффо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очень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живописный 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своеобразный город.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Узкие улочки, каменные лестницы, темные переулки и уютные дворики создают особую, непередаваемую атмосферу. В этом квартале обосновались художники, ювелиры и скульпторы. На каждом шагу встречаются  галереи, студии и выставки авторских работ. </a:t>
            </a:r>
          </a:p>
        </p:txBody>
      </p:sp>
      <p:pic>
        <p:nvPicPr>
          <p:cNvPr id="11" name="Picture 2" descr="C:\Users\АРМ\Documents\ИЗРАИЛЬ\Рисунок1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" y="858664"/>
            <a:ext cx="3355135" cy="29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АРМ\Documents\ИЗРАИЛЬ\Рисунок1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58664"/>
            <a:ext cx="4752528" cy="29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08360" y="980728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На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одном из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перекрёстков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находится одна из достопримечательностей 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Яффо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апельсиновое дерево в каменном яйце. 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Парящее апельсиновое дерево - настоящее дерево, посаженное в горшок в виде глиняного яйца и прикреплённое тросами к соседним домам таким образом, что оно висит в воздухе.</a:t>
            </a: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Скульптура работы Рене Морина, при всей необычности её художественного решения, отлично вписалась в архитектурную среду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Яффо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и является его изюминкой.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66759" y="116632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Arial Black"/>
              </a:rPr>
              <a:t>Старый город </a:t>
            </a:r>
            <a:r>
              <a:rPr lang="ru-RU" sz="3600" b="1" dirty="0" err="1">
                <a:solidFill>
                  <a:srgbClr val="000099"/>
                </a:solidFill>
                <a:latin typeface="Arial Black"/>
              </a:rPr>
              <a:t>Яффо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8360" y="3448069"/>
            <a:ext cx="547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Легенда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этого дерева </a:t>
            </a:r>
            <a:endParaRPr lang="ru-RU" sz="1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Какой-то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местный житель посадил апельсиновое дерево в землю, пришли муниципальные чиновники и заставили его срубить, так было несколько раз. По закону запрещено сажать деревья на муниципальной земле. Он взял и подвесил дерево так, чтобы землю не трогать. Законники оказались бессильны.</a:t>
            </a: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Так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или иначе парящее дерево радует жителей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Яффо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и туристов и по сей день.</a:t>
            </a:r>
          </a:p>
        </p:txBody>
      </p:sp>
      <p:pic>
        <p:nvPicPr>
          <p:cNvPr id="12" name="Picture 2" descr="C:\Users\АРМ\Documents\ИЗРАИЛЬ\Рисунок1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8170"/>
            <a:ext cx="2984832" cy="44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8682" y="4392497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 еще знаки города.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Любознательный и наблюдательный турист, который не поленится покружить живописными лабиринтами улочек старого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Яффо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заметит, что зодиакальным знакам посвящены и улочки, и мозаика, и чудесный фонтан на площади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Кдумим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и даже мост Желаний. Говорят, если найти табличку со своим знаком зодиака и прикоснуться к ней, - это к удаче.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66759" y="116632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Arial Black"/>
              </a:rPr>
              <a:t>Старый город </a:t>
            </a:r>
            <a:r>
              <a:rPr lang="ru-RU" sz="3600" b="1" dirty="0" err="1">
                <a:solidFill>
                  <a:srgbClr val="000099"/>
                </a:solidFill>
                <a:latin typeface="Arial Black"/>
              </a:rPr>
              <a:t>Яффо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11" name="Picture 2" descr="C:\Users\АРМ\Documents\ИЗРАИЛЬ\Рисунок2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2963"/>
            <a:ext cx="8280920" cy="36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23" name="AutoShape 8" descr="https://lh3.googleusercontent.com/Rpn-QEwEoc7Ivpcxruf1KTzxI4gZdwwFnxW1KJY9vWtMf-7jxf2YVGZzE_s9a4fgQrW69XVPHC4YXwxGiWDr_rc8K3E_PG3jWjfk8s3Zf5151NFdp6hZhImgOPO9Sy5C_MlEpMf5LvEdiAKCsg9fGNLaP4G2Hvteo08eLuQ1QFO2K-YBzLaQSHYs3jBGjFEfoTtyuvxVfmOzaC7CmwGNWMhUpo1Rq7RnLqXr8xOZD0xgXQDqBIgolYB6-LrnW9Of3jUqXMDieyorhuiNEDlKLl_OSNbbWyKQOwDQl60wIVSAQypUF-UqMc1teXoLUWdvOjrhu6_wnqgs-ngf3ZbsgcKclraJsqKJ73eSxKm7-7h4m5kVhi77YDrYtyyzWAoPf9jTZNbYXgyPqCcPlqwCnNrvDJnRSKE80f6wNI6w7wTC8GsIXOHLKxqkwMhaZtJVRi6N6Bh21xYdRD3A5hNlreJAnvGZDvSM5aTvvpvdgc4iGH2PEEv9MOFXLuN2XrDMZJ1CArA7pAJ5AGfx3zuahYS8nCbEN9HaMgU7qtFjL9NC=w1604-h902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0" descr="https://lh3.googleusercontent.com/Rpn-QEwEoc7Ivpcxruf1KTzxI4gZdwwFnxW1KJY9vWtMf-7jxf2YVGZzE_s9a4fgQrW69XVPHC4YXwxGiWDr_rc8K3E_PG3jWjfk8s3Zf5151NFdp6hZhImgOPO9Sy5C_MlEpMf5LvEdiAKCsg9fGNLaP4G2Hvteo08eLuQ1QFO2K-YBzLaQSHYs3jBGjFEfoTtyuvxVfmOzaC7CmwGNWMhUpo1Rq7RnLqXr8xOZD0xgXQDqBIgolYB6-LrnW9Of3jUqXMDieyorhuiNEDlKLl_OSNbbWyKQOwDQl60wIVSAQypUF-UqMc1teXoLUWdvOjrhu6_wnqgs-ngf3ZbsgcKclraJsqKJ73eSxKm7-7h4m5kVhi77YDrYtyyzWAoPf9jTZNbYXgyPqCcPlqwCnNrvDJnRSKE80f6wNI6w7wTC8GsIXOHLKxqkwMhaZtJVRi6N6Bh21xYdRD3A5hNlreJAnvGZDvSM5aTvvpvdgc4iGH2PEEv9MOFXLuN2XrDMZJ1CArA7pAJ5AGfx3zuahYS8nCbEN9HaMgU7qtFjL9NC=w1604-h902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12" descr="https://lh3.googleusercontent.com/Rpn-QEwEoc7Ivpcxruf1KTzxI4gZdwwFnxW1KJY9vWtMf-7jxf2YVGZzE_s9a4fgQrW69XVPHC4YXwxGiWDr_rc8K3E_PG3jWjfk8s3Zf5151NFdp6hZhImgOPO9Sy5C_MlEpMf5LvEdiAKCsg9fGNLaP4G2Hvteo08eLuQ1QFO2K-YBzLaQSHYs3jBGjFEfoTtyuvxVfmOzaC7CmwGNWMhUpo1Rq7RnLqXr8xOZD0xgXQDqBIgolYB6-LrnW9Of3jUqXMDieyorhuiNEDlKLl_OSNbbWyKQOwDQl60wIVSAQypUF-UqMc1teXoLUWdvOjrhu6_wnqgs-ngf3ZbsgcKclraJsqKJ73eSxKm7-7h4m5kVhi77YDrYtyyzWAoPf9jTZNbYXgyPqCcPlqwCnNrvDJnRSKE80f6wNI6w7wTC8GsIXOHLKxqkwMhaZtJVRi6N6Bh21xYdRD3A5hNlreJAnvGZDvSM5aTvvpvdgc4iGH2PEEv9MOFXLuN2XrDMZJ1CArA7pAJ5AGfx3zuahYS8nCbEN9HaMgU7qtFjL9NC=w1604-h902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4" descr="https://lh3.googleusercontent.com/Rpn-QEwEoc7Ivpcxruf1KTzxI4gZdwwFnxW1KJY9vWtMf-7jxf2YVGZzE_s9a4fgQrW69XVPHC4YXwxGiWDr_rc8K3E_PG3jWjfk8s3Zf5151NFdp6hZhImgOPO9Sy5C_MlEpMf5LvEdiAKCsg9fGNLaP4G2Hvteo08eLuQ1QFO2K-YBzLaQSHYs3jBGjFEfoTtyuvxVfmOzaC7CmwGNWMhUpo1Rq7RnLqXr8xOZD0xgXQDqBIgolYB6-LrnW9Of3jUqXMDieyorhuiNEDlKLl_OSNbbWyKQOwDQl60wIVSAQypUF-UqMc1teXoLUWdvOjrhu6_wnqgs-ngf3ZbsgcKclraJsqKJ73eSxKm7-7h4m5kVhi77YDrYtyyzWAoPf9jTZNbYXgyPqCcPlqwCnNrvDJnRSKE80f6wNI6w7wTC8GsIXOHLKxqkwMhaZtJVRi6N6Bh21xYdRD3A5hNlreJAnvGZDvSM5aTvvpvdgc4iGH2PEEv9MOFXLuN2XrDMZJ1CArA7pAJ5AGfx3zuahYS8nCbEN9HaMgU7qtFjL9NC=w1604-h902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6" descr="https://lh3.googleusercontent.com/Rpn-QEwEoc7Ivpcxruf1KTzxI4gZdwwFnxW1KJY9vWtMf-7jxf2YVGZzE_s9a4fgQrW69XVPHC4YXwxGiWDr_rc8K3E_PG3jWjfk8s3Zf5151NFdp6hZhImgOPO9Sy5C_MlEpMf5LvEdiAKCsg9fGNLaP4G2Hvteo08eLuQ1QFO2K-YBzLaQSHYs3jBGjFEfoTtyuvxVfmOzaC7CmwGNWMhUpo1Rq7RnLqXr8xOZD0xgXQDqBIgolYB6-LrnW9Of3jUqXMDieyorhuiNEDlKLl_OSNbbWyKQOwDQl60wIVSAQypUF-UqMc1teXoLUWdvOjrhu6_wnqgs-ngf3ZbsgcKclraJsqKJ73eSxKm7-7h4m5kVhi77YDrYtyyzWAoPf9jTZNbYXgyPqCcPlqwCnNrvDJnRSKE80f6wNI6w7wTC8GsIXOHLKxqkwMhaZtJVRi6N6Bh21xYdRD3A5hNlreJAnvGZDvSM5aTvvpvdgc4iGH2PEEv9MOFXLuN2XrDMZJ1CArA7pAJ5AGfx3zuahYS8nCbEN9HaMgU7qtFjL9NC=w1604-h902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8" descr="https://lh3.googleusercontent.com/Rpn-QEwEoc7Ivpcxruf1KTzxI4gZdwwFnxW1KJY9vWtMf-7jxf2YVGZzE_s9a4fgQrW69XVPHC4YXwxGiWDr_rc8K3E_PG3jWjfk8s3Zf5151NFdp6hZhImgOPO9Sy5C_MlEpMf5LvEdiAKCsg9fGNLaP4G2Hvteo08eLuQ1QFO2K-YBzLaQSHYs3jBGjFEfoTtyuvxVfmOzaC7CmwGNWMhUpo1Rq7RnLqXr8xOZD0xgXQDqBIgolYB6-LrnW9Of3jUqXMDieyorhuiNEDlKLl_OSNbbWyKQOwDQl60wIVSAQypUF-UqMc1teXoLUWdvOjrhu6_wnqgs-ngf3ZbsgcKclraJsqKJ73eSxKm7-7h4m5kVhi77YDrYtyyzWAoPf9jTZNbYXgyPqCcPlqwCnNrvDJnRSKE80f6wNI6w7wTC8GsIXOHLKxqkwMhaZtJVRi6N6Bh21xYdRD3A5hNlreJAnvGZDvSM5aTvvpvdgc4iGH2PEEv9MOFXLuN2XrDMZJ1CArA7pAJ5AGfx3zuahYS8nCbEN9HaMgU7qtFjL9NC=w1604-h902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0" descr="https://lh3.googleusercontent.com/Rpn-QEwEoc7Ivpcxruf1KTzxI4gZdwwFnxW1KJY9vWtMf-7jxf2YVGZzE_s9a4fgQrW69XVPHC4YXwxGiWDr_rc8K3E_PG3jWjfk8s3Zf5151NFdp6hZhImgOPO9Sy5C_MlEpMf5LvEdiAKCsg9fGNLaP4G2Hvteo08eLuQ1QFO2K-YBzLaQSHYs3jBGjFEfoTtyuvxVfmOzaC7CmwGNWMhUpo1Rq7RnLqXr8xOZD0xgXQDqBIgolYB6-LrnW9Of3jUqXMDieyorhuiNEDlKLl_OSNbbWyKQOwDQl60wIVSAQypUF-UqMc1teXoLUWdvOjrhu6_wnqgs-ngf3ZbsgcKclraJsqKJ73eSxKm7-7h4m5kVhi77YDrYtyyzWAoPf9jTZNbYXgyPqCcPlqwCnNrvDJnRSKE80f6wNI6w7wTC8GsIXOHLKxqkwMhaZtJVRi6N6Bh21xYdRD3A5hNlreJAnvGZDvSM5aTvvpvdgc4iGH2PEEv9MOFXLuN2XrDMZJ1CArA7pAJ5AGfx3zuahYS8nCbEN9HaMgU7qtFjL9NC=w1604-h902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66759" y="116632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Arial Black"/>
              </a:rPr>
              <a:t>Старый город </a:t>
            </a:r>
            <a:r>
              <a:rPr lang="ru-RU" sz="3600" b="1" dirty="0" err="1">
                <a:solidFill>
                  <a:srgbClr val="000099"/>
                </a:solidFill>
                <a:latin typeface="Arial Black"/>
              </a:rPr>
              <a:t>Яффо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31" name="Picture 2" descr="C:\Users\АРМ\Documents\ИЗРАИЛЬ\Рисунок2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8" y="773696"/>
            <a:ext cx="7144345" cy="34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55576" y="4221088"/>
            <a:ext cx="849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Фонтан, весело разбрызгивающий певучие прохладные струи, появился на площади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Кдумим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не так давно, но сразу стал неотъемлемой ее частью. Возле его забавных фигур задерживаются все мимо идущие  и стоят, отыскивая свой знак, и фотографируются, и брызгают в свои лица водой, спасаясь от летней жары, и бросают в воду монетки, мечтая вернуться сюда снова.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92906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Считается, что мост  Желаний (который сейчас закрыт на ремонт) способен исполнять заветные желания человека – стоит лишь найти на его перилах свой знак, положить на него руку и, глядя на прекрасный пейзаж, открывающийся отсюда, загадать своё самое заветное желание. Сбудется ли?.. А вы проверьте – как только по этому мостику снова можно будет ходить.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66759" y="116632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Arial Black"/>
              </a:rPr>
              <a:t>Старый город </a:t>
            </a:r>
            <a:r>
              <a:rPr lang="ru-RU" sz="3600" b="1" dirty="0" err="1">
                <a:solidFill>
                  <a:srgbClr val="000099"/>
                </a:solidFill>
                <a:latin typeface="Arial Black"/>
              </a:rPr>
              <a:t>Яффо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11" name="Picture 2" descr="C:\Users\АРМ\Documents\ИЗРАИЛЬ\Рисунок2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208912" cy="29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5575" y="4149080"/>
            <a:ext cx="8506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Статуя представляет собой два высоких четырёхметровых столба, на которых помещён камень, также длиной 4 метра, который завершает врата. Творение символизирует врата на Землю Обетованную, обещанную патриархам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Абрахаму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Исааку и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Якобу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Эта достопримечательность очень популярна у туристов - из желающих сфотографироваться в проёме огромных ворот  и загадать желание выстраиваются очереди. Отсюда открывается восхитительный вид на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Яффо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и Средиземное море.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66759" y="116632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Arial Black"/>
              </a:rPr>
              <a:t>Старый город </a:t>
            </a:r>
            <a:r>
              <a:rPr lang="ru-RU" sz="3600" b="1" dirty="0" err="1">
                <a:solidFill>
                  <a:srgbClr val="000099"/>
                </a:solidFill>
                <a:latin typeface="Arial Black"/>
              </a:rPr>
              <a:t>Яффо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5" y="3289096"/>
            <a:ext cx="5722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Большая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статуя, вырезанная из галилейского камня, располагается на вершине Пик Парка в 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Старом </a:t>
            </a:r>
            <a:r>
              <a:rPr lang="ru-RU" sz="1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Яффо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Скульптура была создана Даниелем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Кафри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из Иерусалима с 1973 по 1975 год. </a:t>
            </a:r>
            <a:endParaRPr lang="ru-RU" sz="1400" dirty="0">
              <a:solidFill>
                <a:srgbClr val="000099"/>
              </a:solidFill>
            </a:endParaRPr>
          </a:p>
        </p:txBody>
      </p:sp>
      <p:pic>
        <p:nvPicPr>
          <p:cNvPr id="17" name="Picture 2" descr="C:\Users\АРМ\Documents\ИЗРАИЛЬ\Рисунок2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29332"/>
            <a:ext cx="5344146" cy="240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АРМ\Documents\ИЗРАИЛЬ\Рисунок2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94" y="829332"/>
            <a:ext cx="2662646" cy="32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9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3379480"/>
            <a:ext cx="5493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Нам очень нравится старый город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Яффо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тем, что в нём присутствует спокойствие, умиротворение. Это загадочное, необычное место. По улочкам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Яффо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можно ходить бесконечно и находить всё новые и новые места.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66759" y="116632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Arial Black"/>
              </a:rPr>
              <a:t>Старый город </a:t>
            </a:r>
            <a:r>
              <a:rPr lang="ru-RU" sz="3600" b="1" dirty="0" err="1">
                <a:solidFill>
                  <a:srgbClr val="000099"/>
                </a:solidFill>
                <a:latin typeface="Arial Black"/>
              </a:rPr>
              <a:t>Яффо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13" name="Picture 2" descr="C:\Users\АРМ\Documents\ИЗРАИЛЬ\Рисунок2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5" y="3085931"/>
            <a:ext cx="2742441" cy="24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РМ\Documents\ИЗРАИЛЬ\Рисунок2в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9" y="838504"/>
            <a:ext cx="8447962" cy="20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9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5049" y="1626766"/>
            <a:ext cx="8438477" cy="115416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проекта: формирование </a:t>
            </a:r>
            <a:r>
              <a:rPr lang="ru-RU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историко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культурных представлений страны 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пребывания; знакомство 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интереснейшими местами Израиля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778882"/>
            <a:ext cx="8454015" cy="80021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Гипотеза</a:t>
            </a:r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проекта: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«Семи новых чудес света» из множества достопримечательностей государства Израиль.</a:t>
            </a:r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050" y="2809379"/>
            <a:ext cx="8438477" cy="292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проекта:  расширение кругозора в познании окружающего мира; формирование интереса к проектной деятельности и готовности её выполнения; формирование представлений о значимости, неповторимости, уникальности достопримечательностей Израиля; развитие познавательной активности, творческих способностей, умения работать в коллективе; формирование уважительного отношения к памятникам архитектуры и объектам природы.</a:t>
            </a:r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АРМ\Pictures\ФОТОЭФФЕКТ\2015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5143" y="52327"/>
            <a:ext cx="8097731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99"/>
                </a:solidFill>
                <a:latin typeface="Arial Black"/>
              </a:rPr>
              <a:t>Национальный парк </a:t>
            </a:r>
            <a:r>
              <a:rPr lang="ru-RU" sz="3200" b="1" dirty="0" err="1" smtClean="0">
                <a:solidFill>
                  <a:srgbClr val="000099"/>
                </a:solidFill>
                <a:latin typeface="Arial Black"/>
              </a:rPr>
              <a:t>Тимна</a:t>
            </a:r>
            <a:endParaRPr lang="ru-RU" sz="3200" dirty="0">
              <a:solidFill>
                <a:srgbClr val="000099"/>
              </a:solidFill>
              <a:latin typeface="Arial Black"/>
            </a:endParaRPr>
          </a:p>
        </p:txBody>
      </p:sp>
      <p:pic>
        <p:nvPicPr>
          <p:cNvPr id="10" name="Picture 2" descr="C:\Users\АРМ\Documents\ИЗРАИЛЬ\Рисунок2вв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27370"/>
            <a:ext cx="4239066" cy="29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РМ\Documents\ИЗРАИЛЬ\Рисунок2цц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98" y="834845"/>
            <a:ext cx="3931972" cy="293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4282" y="4437112"/>
            <a:ext cx="8394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25 км к северу от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Эйлата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располагается историко-археологический заповедник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Тимна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Он расположен в долине, окруженной высокими отвесными скалами, сложенными из горных пород разных оттенков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pic>
        <p:nvPicPr>
          <p:cNvPr id="1026" name="Picture 2" descr="C:\Users\АРМ\Documents\ИЗРАИЛЬ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8893"/>
            <a:ext cx="33958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45143" y="52327"/>
            <a:ext cx="8097731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99"/>
                </a:solidFill>
                <a:latin typeface="Arial Black"/>
              </a:rPr>
              <a:t>Национальный парк </a:t>
            </a:r>
            <a:r>
              <a:rPr lang="ru-RU" sz="3200" b="1" dirty="0" err="1" smtClean="0">
                <a:solidFill>
                  <a:srgbClr val="000099"/>
                </a:solidFill>
                <a:latin typeface="Arial Black"/>
              </a:rPr>
              <a:t>Тимна</a:t>
            </a:r>
            <a:endParaRPr lang="ru-RU" sz="3200" dirty="0">
              <a:solidFill>
                <a:srgbClr val="000099"/>
              </a:solidFill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776598"/>
            <a:ext cx="8131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Этот парк находится недалеко от города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Эйлат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 юге Израиля. Там можно увидеть  «Копи царя Соломона» - древние медные рудники.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332" y="4602039"/>
            <a:ext cx="8161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Долина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Тимна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возникла миллионы лет назад. На скалах можно увидеть рисунки, которые создали древние египтяне.</a:t>
            </a:r>
          </a:p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Один из камней напоминает по форме гриб. Это скала, образованная из красного песчаника.</a:t>
            </a:r>
          </a:p>
        </p:txBody>
      </p:sp>
      <p:pic>
        <p:nvPicPr>
          <p:cNvPr id="1029" name="Picture 5" descr="C:\Users\АРМ\Documents\ИЗРАИЛЬ\Рисунок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1481369"/>
            <a:ext cx="44737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5143" y="52327"/>
            <a:ext cx="8097731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99"/>
                </a:solidFill>
                <a:latin typeface="Arial Black"/>
              </a:rPr>
              <a:t>Национальный парк </a:t>
            </a:r>
            <a:r>
              <a:rPr lang="ru-RU" sz="3200" b="1" dirty="0" err="1" smtClean="0">
                <a:solidFill>
                  <a:srgbClr val="000099"/>
                </a:solidFill>
                <a:latin typeface="Arial Black"/>
              </a:rPr>
              <a:t>Тимна</a:t>
            </a:r>
            <a:endParaRPr lang="ru-RU" sz="3200" dirty="0">
              <a:solidFill>
                <a:srgbClr val="000099"/>
              </a:solidFill>
              <a:latin typeface="Arial Blac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56817"/>
            <a:ext cx="319833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772407"/>
            <a:ext cx="5118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  Парк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Тимна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мы посетили во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время зимних каникул 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прошлом учебном году. Нам очень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понравилось потому, что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мы увидели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много уникальных фигур из камня разных форм, интересные рисунки  на стенах из жизни древних египтян.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 память об этом уникальном месте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мы сделали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сувенир – бутылочку с разноцветным песком, которым известен этот парк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Users\АРМ\Documents\ИЗРАИЛЬ\Рисунок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06520"/>
            <a:ext cx="3159386" cy="21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АРМ\Documents\ИЗРАИЛЬ\Рисунок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141756"/>
            <a:ext cx="3159386" cy="22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5282" y="4005064"/>
            <a:ext cx="3710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Гора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Хермон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расположена на границе Сирии, Ливана и Израиля.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Самая высокая точка на территории Израиля - 2236 м над уровнем моря.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6068" y="239274"/>
            <a:ext cx="3571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Гора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Хермон</a:t>
            </a:r>
            <a:endParaRPr lang="ru-RU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АРМ\Documents\ИЗРАИЛЬ\56625385_0644d3a84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1" y="94472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85345" y="9447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Самый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высокий горный массив и единственное место в Израиле, где можно заниматься горнолыжным спортом. Большая часть израильской территории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Хермона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является национальным заповедником.</a:t>
            </a:r>
          </a:p>
        </p:txBody>
      </p:sp>
      <p:pic>
        <p:nvPicPr>
          <p:cNvPr id="3075" name="Picture 3" descr="C:\Users\АРМ\Documents\ИЗРАИЛЬ\5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36" y="2670668"/>
            <a:ext cx="4061799" cy="30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pic>
        <p:nvPicPr>
          <p:cNvPr id="4098" name="Picture 2" descr="C:\Users\АРМ\Documents\ИЗРАИЛЬ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4646"/>
            <a:ext cx="3384376" cy="45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РМ\Documents\ИЗРАИЛЬ\Рисунок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044644"/>
            <a:ext cx="4752049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06068" y="239274"/>
            <a:ext cx="3571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Гора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Хермон</a:t>
            </a:r>
            <a:endParaRPr lang="ru-RU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1" y="3665449"/>
            <a:ext cx="4808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Символом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Хермона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считаются кипарисы, которые в древние времена использовались в кораблестроении. Когда-то в горах жили хищные звери: барсы, бурые медведи. Талые снега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Хермона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дают начало святой реке Иордан.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pic>
        <p:nvPicPr>
          <p:cNvPr id="1026" name="Picture 2" descr="C:\Users\АРМ\Documents\ИЗРАИЛЬ\Рисунок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/>
          <a:stretch/>
        </p:blipFill>
        <p:spPr bwMode="auto">
          <a:xfrm>
            <a:off x="179511" y="914203"/>
            <a:ext cx="3384377" cy="20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06068" y="239274"/>
            <a:ext cx="3571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Гора </a:t>
            </a:r>
            <a:r>
              <a:rPr lang="ru-RU" sz="3600" dirty="0" err="1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Хермон</a:t>
            </a:r>
            <a:endParaRPr lang="ru-RU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АРМ\Documents\ИЗРАИЛЬ\Рисунок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3284810"/>
            <a:ext cx="3384377" cy="21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881862"/>
            <a:ext cx="48536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На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Хермоне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оборудовано порядка 45 километров трасс для катания на горных лыжах и сноуборде. Курорт оснащен 11 фуникулёрами и подъёмниками, действует горнолыжная школа и магазин, предлагающий оборудование для лыжного спорта. Две трассы (№ 2 и № 3) признаны в качестве олимпийских трасс Международной лыжной ассоциацией.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2693825"/>
            <a:ext cx="484944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Зимой 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Израиле 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мы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всегда 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скучаем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 снегу.  Гора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Хермон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- это единственное место в стране, где выпадает снег. </a:t>
            </a:r>
            <a:endParaRPr lang="ru-RU" sz="1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Прошлой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зимой мы замечательно провели там время. Сначала мы долго ехали в гору. У подножья 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было ещё тепло 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бесснежно.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Но когда мы оказались на вершине, там лежал 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снег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сияло солнце. Природа на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Хермоне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очень 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красива:  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прекрасные заснеженные склоны с лесами. </a:t>
            </a:r>
          </a:p>
          <a:p>
            <a:pPr algn="just">
              <a:buNone/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Мы вдоволь накатались с 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горы,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играли в снежки, фотографировались. А потом, когда мы замёрзли, согрелись в кафе   горячим чаем с круасанами. Это был замечательный зимний день!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8190" y="260648"/>
            <a:ext cx="2507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00099"/>
                </a:solidFill>
                <a:latin typeface="Arial Black" pitchFamily="34" charset="0"/>
              </a:rPr>
              <a:t>Масада</a:t>
            </a:r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АРМ\Documents\ИЗРАИЛЬ\Рисунок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3027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10236" y="1292567"/>
            <a:ext cx="4223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Масада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- древняя крепость на юго-западном побережье Мёртвого моря. </a:t>
            </a:r>
          </a:p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АРМ\Documents\ИЗРАИЛЬ\Рисунок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80928"/>
            <a:ext cx="406152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5837" y="4048042"/>
            <a:ext cx="4274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переводе с иврита означает "крепость". Является одним из символов сложного и трагического прошлого еврейского народа.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Масада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расположена на вершине скалы.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pic>
        <p:nvPicPr>
          <p:cNvPr id="3074" name="Picture 2" descr="C:\Users\АРМ\Documents\ИЗРАИЛЬ\Рисунок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6327"/>
          <a:stretch/>
        </p:blipFill>
        <p:spPr bwMode="auto">
          <a:xfrm>
            <a:off x="251520" y="1109138"/>
            <a:ext cx="4722312" cy="32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6615" y="4340961"/>
            <a:ext cx="8400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Нам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очень понравилось это место. Здесь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мы познакомились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 одним из ярких эпизодов из истории Израиля. В 70 году нашей эры, после взятия римскими легионами Иерусалима,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Масада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оказалась последним оплотом израильтян. Защитников крепости едва насчитывалось тысяча человек, включая женщин и детей, но они продолжали оборонять крепость ещё три года.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18190" y="260648"/>
            <a:ext cx="2507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00099"/>
                </a:solidFill>
                <a:latin typeface="Arial Black" pitchFamily="34" charset="0"/>
              </a:rPr>
              <a:t>Масада</a:t>
            </a:r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14" y="358045"/>
            <a:ext cx="2677204" cy="40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759" y="740268"/>
            <a:ext cx="8431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Несмотря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 то,  что Израиль  не самая большая по территории страна, здесь есть много интересных мест, побывав в которых однажды, хочется вновь  туда возвращаться.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Мы расскажем про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Иерусалимский библейский зоопарк. </a:t>
            </a:r>
          </a:p>
        </p:txBody>
      </p:sp>
      <p:pic>
        <p:nvPicPr>
          <p:cNvPr id="4098" name="Picture 2" descr="C:\Users\АРМ\Documents\ИЗРАИЛЬ\Рисунок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31539"/>
            <a:ext cx="4489401" cy="22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8060"/>
            <a:ext cx="891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Иерусалимский библейский зоопарк</a:t>
            </a:r>
            <a:endParaRPr lang="ru-RU" sz="32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6644" y="194059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Зоопарк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был основан в 1940 году для сохранения различных редких видов животных, находящихся на грани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вымирания.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известен своей коллекцией диких животных, которые упоминаются в Библии.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АРМ\Documents\ИЗРАИЛЬ\Рисунок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65325"/>
            <a:ext cx="3670821" cy="21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pic>
        <p:nvPicPr>
          <p:cNvPr id="5122" name="Picture 2" descr="C:\Users\АРМ\Documents\ИЗРАИЛЬ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8" y="816127"/>
            <a:ext cx="3447679" cy="21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8060"/>
            <a:ext cx="891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Иерусалимский библейский зоопарк</a:t>
            </a:r>
            <a:endParaRPr lang="ru-RU" sz="32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401" y="3298675"/>
            <a:ext cx="3048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Среди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них есть и те, которые уже не встречаются в естественных условиях Израиля: медведи, нильские крокодилы, львы, аравийские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ориксы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РМ\Documents\ИЗРАИЛЬ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64" y="826137"/>
            <a:ext cx="3172628" cy="21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РМ\Documents\ИЗРАИЛЬ\Рисунок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r="9729"/>
          <a:stretch/>
        </p:blipFill>
        <p:spPr bwMode="auto">
          <a:xfrm>
            <a:off x="3388738" y="3298675"/>
            <a:ext cx="2141951" cy="21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РМ\Documents\ИЗРАИЛЬ\Рисунок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40" y="850773"/>
            <a:ext cx="1477298" cy="21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РМ\Documents\ИЗРАИЛЬ\Рисунок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0"/>
          <a:stretch/>
        </p:blipFill>
        <p:spPr bwMode="auto">
          <a:xfrm>
            <a:off x="5653265" y="3298675"/>
            <a:ext cx="2909448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kristur.ucoz.ua/Strany/Karty/izr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" y="0"/>
            <a:ext cx="246438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РМ\Pictures\Флаги\Flag_of_Israe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76" y="707380"/>
            <a:ext cx="1368152" cy="99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upload.wikimedia.org/wikipedia/commons/thumb/8/8f/Emblem_of_Israel.svg/200px-Emblem_of_Israe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36" y="737083"/>
            <a:ext cx="758387" cy="9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04476" y="67914"/>
            <a:ext cx="5854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Arial Black" pitchFamily="34" charset="0"/>
              </a:rPr>
              <a:t>Государство Израиль</a:t>
            </a:r>
            <a:endParaRPr lang="ru-RU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5353" y="802611"/>
            <a:ext cx="1599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Столица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Иерусалим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175" y="5078865"/>
            <a:ext cx="5858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Крупные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города 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Израиля: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Иерусалим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Тель-Авив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Яффо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Хайфа,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Ришон-ле-Цион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Беэр-Шева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38998" y="2626420"/>
            <a:ext cx="60183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Израиль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находится на юго-западе Азии, на восточном побережье Средиземного моря (береговая линия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230 км). На севере граничит с Ливаном, на северо-востоке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 Сирией, на востоке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 Иорданией, на юго-западе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 Египтом. На юге находится Красное море (береговая линия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12 км). Протяжённость Израиля с севера на юг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470 км, с востока на запад в самом широком месте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135 км. Общая протяжённость границ Израиля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1125 км. Площадь Израиля внутри границ и линий прекращения огня, включая территорию палестинской автономии,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27,8 тыс. км², из которых 6,22 тыс. км² приходятся на Иудею, Самарию и сектор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Газа.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20569" y="2256214"/>
            <a:ext cx="4509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Географическое положение Израиля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44302" y="1886882"/>
            <a:ext cx="543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языки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иврит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арабский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АРМ\Pictures\Флаги\180px-Jerusalem_emble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12" y="661758"/>
            <a:ext cx="858952" cy="101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060"/>
            <a:ext cx="891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Иерусалимский библейский зоопарк</a:t>
            </a:r>
            <a:endParaRPr lang="ru-RU" sz="32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АРМ\Documents\ИЗРАИЛЬ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7" y="836712"/>
            <a:ext cx="39909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5412" y="4725144"/>
            <a:ext cx="8269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Сейчас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общей сложности коллекция животных Иерусалимского зоопарка содержит около 300 видов. </a:t>
            </a:r>
          </a:p>
        </p:txBody>
      </p:sp>
      <p:pic>
        <p:nvPicPr>
          <p:cNvPr id="4100" name="Picture 4" descr="C:\Users\АРМ\Documents\ИЗРАИЛЬ\Рисунок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59" y="836712"/>
            <a:ext cx="431899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060"/>
            <a:ext cx="891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  <a:latin typeface="Arial Black" pitchFamily="34" charset="0"/>
                <a:cs typeface="Arial" pitchFamily="34" charset="0"/>
              </a:rPr>
              <a:t>Иерусалимский библейский зоопарк</a:t>
            </a:r>
            <a:endParaRPr lang="ru-RU" sz="32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АРМ\Documents\ИЗРАИЛЬ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3" y="603118"/>
            <a:ext cx="2664296" cy="34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5706" y="602835"/>
            <a:ext cx="5557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Мы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провели удивительный незабываемый день, гуляя под шум водопада по  прекрасной долине с большим озером и наблюдая за животными.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437112"/>
            <a:ext cx="8377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Особенно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яркие впечатления 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нас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остались от наблюдений за бегемотом. В окружении величественных жирафов он невозмутимо лежал в водоёме, а по спине его вдоль и поперек прогуливалась прекрасная белая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цапля.</a:t>
            </a:r>
            <a:endParaRPr lang="ru-RU" dirty="0"/>
          </a:p>
        </p:txBody>
      </p:sp>
      <p:pic>
        <p:nvPicPr>
          <p:cNvPr id="5124" name="Picture 4" descr="C:\Users\АРМ\Documents\ИЗРАИЛЬ\Рисунок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2278"/>
            <a:ext cx="3456384" cy="239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188640"/>
            <a:ext cx="8382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Arial Black" pitchFamily="34" charset="0"/>
              </a:rPr>
              <a:t>Национальный </a:t>
            </a:r>
            <a:r>
              <a:rPr lang="ru-RU" sz="3200" b="1" dirty="0">
                <a:solidFill>
                  <a:srgbClr val="000099"/>
                </a:solidFill>
                <a:latin typeface="Arial Black" pitchFamily="34" charset="0"/>
              </a:rPr>
              <a:t>заповедник </a:t>
            </a:r>
            <a:br>
              <a:rPr lang="ru-RU" sz="3200" b="1" dirty="0">
                <a:solidFill>
                  <a:srgbClr val="000099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000099"/>
                </a:solidFill>
                <a:latin typeface="Arial Black" pitchFamily="34" charset="0"/>
              </a:rPr>
              <a:t>«</a:t>
            </a:r>
            <a:r>
              <a:rPr lang="ru-RU" sz="3200" b="1" dirty="0" err="1">
                <a:solidFill>
                  <a:srgbClr val="000099"/>
                </a:solidFill>
                <a:latin typeface="Arial Black" pitchFamily="34" charset="0"/>
              </a:rPr>
              <a:t>Ган</a:t>
            </a:r>
            <a:r>
              <a:rPr lang="ru-RU" sz="3200" b="1" dirty="0">
                <a:solidFill>
                  <a:srgbClr val="000099"/>
                </a:solidFill>
                <a:latin typeface="Arial Black" pitchFamily="34" charset="0"/>
              </a:rPr>
              <a:t> ха-</a:t>
            </a:r>
            <a:r>
              <a:rPr lang="ru-RU" sz="3200" b="1" dirty="0" err="1">
                <a:solidFill>
                  <a:srgbClr val="000099"/>
                </a:solidFill>
                <a:latin typeface="Arial Black" pitchFamily="34" charset="0"/>
              </a:rPr>
              <a:t>Шлоша</a:t>
            </a:r>
            <a:r>
              <a:rPr lang="ru-RU" sz="3200" b="1" dirty="0">
                <a:solidFill>
                  <a:srgbClr val="000099"/>
                </a:solidFill>
                <a:latin typeface="Arial Black" pitchFamily="34" charset="0"/>
              </a:rPr>
              <a:t>» или </a:t>
            </a:r>
            <a:r>
              <a:rPr lang="ru-RU" sz="3200" b="1" dirty="0" err="1" smtClean="0">
                <a:solidFill>
                  <a:srgbClr val="000099"/>
                </a:solidFill>
                <a:latin typeface="Arial Black" pitchFamily="34" charset="0"/>
              </a:rPr>
              <a:t>Сахне</a:t>
            </a: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368438"/>
            <a:ext cx="8377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юге от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Афулы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в сторону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киббуца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Нир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-Давид, у подножия горы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Гильбоа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раскинулся роскошный национальный заповедник «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Ган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ха-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Шлоша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» или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Сахне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Это место входит в список ЮНЕСКО как одно из красивейших мест в мире. </a:t>
            </a:r>
          </a:p>
        </p:txBody>
      </p:sp>
      <p:pic>
        <p:nvPicPr>
          <p:cNvPr id="6146" name="Picture 2" descr="C:\Users\АРМ\Documents\ИЗРАИЛЬ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9" y="2568767"/>
            <a:ext cx="4458067" cy="22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2749" y="4888521"/>
            <a:ext cx="8356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Сахне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переводе с арабского означает «тёплый» или «горячий». Это просто описание ощущения тёплой воды в озере на территории парка.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АРМ\Documents\ИЗРАИЛЬ\Рисунок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568767"/>
            <a:ext cx="3741089" cy="22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80999" y="1482877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Рядом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 парком есть четыре источника. Самый большой источник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Эйн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Шокек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который находится ближе к подножию горы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Гильбоа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Три источника расположены непосредственно рядом с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парком: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Эйн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Амаль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Эйн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Хома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Эйн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Мигдаль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19" y="188640"/>
            <a:ext cx="8382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Arial Black" pitchFamily="34" charset="0"/>
              </a:rPr>
              <a:t>Национальный </a:t>
            </a:r>
            <a:r>
              <a:rPr lang="ru-RU" sz="3200" b="1" dirty="0">
                <a:solidFill>
                  <a:srgbClr val="000099"/>
                </a:solidFill>
                <a:latin typeface="Arial Black" pitchFamily="34" charset="0"/>
              </a:rPr>
              <a:t>заповедник </a:t>
            </a:r>
            <a:br>
              <a:rPr lang="ru-RU" sz="3200" b="1" dirty="0">
                <a:solidFill>
                  <a:srgbClr val="000099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000099"/>
                </a:solidFill>
                <a:latin typeface="Arial Black" pitchFamily="34" charset="0"/>
              </a:rPr>
              <a:t>«</a:t>
            </a:r>
            <a:r>
              <a:rPr lang="ru-RU" sz="3200" b="1" dirty="0" err="1">
                <a:solidFill>
                  <a:srgbClr val="000099"/>
                </a:solidFill>
                <a:latin typeface="Arial Black" pitchFamily="34" charset="0"/>
              </a:rPr>
              <a:t>Ган</a:t>
            </a:r>
            <a:r>
              <a:rPr lang="ru-RU" sz="3200" b="1" dirty="0">
                <a:solidFill>
                  <a:srgbClr val="000099"/>
                </a:solidFill>
                <a:latin typeface="Arial Black" pitchFamily="34" charset="0"/>
              </a:rPr>
              <a:t> ха-</a:t>
            </a:r>
            <a:r>
              <a:rPr lang="ru-RU" sz="3200" b="1" dirty="0" err="1">
                <a:solidFill>
                  <a:srgbClr val="000099"/>
                </a:solidFill>
                <a:latin typeface="Arial Black" pitchFamily="34" charset="0"/>
              </a:rPr>
              <a:t>Шлоша</a:t>
            </a:r>
            <a:r>
              <a:rPr lang="ru-RU" sz="3200" b="1" dirty="0">
                <a:solidFill>
                  <a:srgbClr val="000099"/>
                </a:solidFill>
                <a:latin typeface="Arial Black" pitchFamily="34" charset="0"/>
              </a:rPr>
              <a:t>» или </a:t>
            </a:r>
            <a:r>
              <a:rPr lang="ru-RU" sz="3200" b="1" dirty="0" err="1" smtClean="0">
                <a:solidFill>
                  <a:srgbClr val="000099"/>
                </a:solidFill>
                <a:latin typeface="Arial Black" pitchFamily="34" charset="0"/>
              </a:rPr>
              <a:t>Сахне</a:t>
            </a: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АРМ\Documents\ИЗРАИЛЬ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" y="1353490"/>
            <a:ext cx="3663963" cy="2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7504" y="3485152"/>
            <a:ext cx="4887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Сахне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– большой естественный водоём с водопадами, 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окружённый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просторными зелёными лужайками, тенистыми зарослями кустарника и деревьями. Температура воды в озере всегда стабильна – 28 градусов, что делает отдых  внесезонным. Озеро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Сахне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– настоящий райский уголок. Здесь великолепная природа, теплая и прозрачная вода, красивые рыбки.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АРМ\Documents\ИЗРАИЛЬ\Рисунок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645024"/>
            <a:ext cx="3136901" cy="18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154" y="105756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Страна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, в которой боль и смех .                  </a:t>
            </a:r>
          </a:p>
          <a:p>
            <a:pPr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 Страна, в которой есть успех.</a:t>
            </a:r>
          </a:p>
          <a:p>
            <a:pPr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 Страна, в которой круглый год</a:t>
            </a:r>
          </a:p>
          <a:p>
            <a:pPr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 Природа пахнет и цветет.</a:t>
            </a:r>
          </a:p>
          <a:p>
            <a:pPr>
              <a:buNone/>
            </a:pP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Страна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в которой </a:t>
            </a:r>
            <a:r>
              <a:rPr lang="ru-RU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тхина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льется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хумус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разный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продается.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Страна, где цитрусовых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край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Растут вдоль улиц, просто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рай!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Здесь авиация – элита.                                                               </a:t>
            </a:r>
          </a:p>
          <a:p>
            <a:pPr>
              <a:buNone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Здесь кровью вся земля облита.                                          </a:t>
            </a:r>
          </a:p>
          <a:p>
            <a:pPr>
              <a:buNone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Здесь ценят грамотных людей.</a:t>
            </a:r>
          </a:p>
          <a:p>
            <a:pPr>
              <a:buNone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И дождь идет в сезон дождей.</a:t>
            </a:r>
          </a:p>
        </p:txBody>
      </p:sp>
      <p:pic>
        <p:nvPicPr>
          <p:cNvPr id="8194" name="Picture 2" descr="C:\Users\АРМ\Documents\ИЗРАИЛЬ\Рисунок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69" y="1057566"/>
            <a:ext cx="4119958" cy="308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04476" y="67914"/>
            <a:ext cx="5854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Arial Black" pitchFamily="34" charset="0"/>
              </a:rPr>
              <a:t>Государство Израиль</a:t>
            </a:r>
            <a:endParaRPr lang="ru-RU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26154" y="4286671"/>
            <a:ext cx="395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Три моря -роскошь для страны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latin typeface="Arial" pitchFamily="34" charset="0"/>
                <a:cs typeface="Arial" pitchFamily="34" charset="0"/>
              </a:rPr>
              <a:t>И люди все страной горды.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latin typeface="Arial" pitchFamily="34" charset="0"/>
                <a:cs typeface="Arial" pitchFamily="34" charset="0"/>
              </a:rPr>
              <a:t>Израиль стал нам как родной.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здесь Иерусалим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святой.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0"/>
            <a:ext cx="8161809" cy="5290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Выводы:    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Работая над проектом, узнали много исторических сведений, расширили кругозор, научились коллективной работе. В итоге пришли к выводу, что Израиль – необыкновенная, удивительная страна. Подтвердили, что представленные памятники архитектуры и природы могут смело претендовать на звание «Семь новых чудес света» Израиля.</a:t>
            </a:r>
            <a:endParaRPr lang="en-US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pic>
        <p:nvPicPr>
          <p:cNvPr id="10" name="Picture 2" descr="C:\Users\АРМ\Pictures\ФОТОЭФФЕКТ\2015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505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2888" y="1916832"/>
            <a:ext cx="643156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СПАСИБО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Arial Black" pitchFamily="34" charset="0"/>
              </a:rPr>
              <a:t>ЗА ВНИМАНИЕ!</a:t>
            </a:r>
          </a:p>
        </p:txBody>
      </p:sp>
      <p:pic>
        <p:nvPicPr>
          <p:cNvPr id="12" name="Picture 2" descr="C:\Users\АРМ\Pictures\ФОТОЭФФЕКТ\2015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505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pic>
        <p:nvPicPr>
          <p:cNvPr id="10" name="Picture 6" descr="http://kristur.ucoz.ua/Strany/Karty/izr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" y="0"/>
            <a:ext cx="246438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04476" y="67914"/>
            <a:ext cx="5854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Arial Black" pitchFamily="34" charset="0"/>
              </a:rPr>
              <a:t>Государство Израиль</a:t>
            </a:r>
            <a:endParaRPr lang="ru-RU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0836" y="620688"/>
            <a:ext cx="5642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«Семь новых чудес света»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38999" y="1234946"/>
            <a:ext cx="6007923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Кейсария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- древний город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39000" y="1815207"/>
            <a:ext cx="600792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/>
              </a:rPr>
              <a:t>Старый город </a:t>
            </a:r>
            <a:r>
              <a:rPr lang="ru-RU" sz="2400" b="1" dirty="0" err="1">
                <a:solidFill>
                  <a:schemeClr val="bg1"/>
                </a:solidFill>
                <a:latin typeface="Arial Black"/>
              </a:rPr>
              <a:t>Яффо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39000" y="2391271"/>
            <a:ext cx="6007922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/>
              </a:rPr>
              <a:t>Национальный парк </a:t>
            </a:r>
            <a:r>
              <a:rPr lang="ru-RU" sz="2400" b="1" dirty="0" err="1">
                <a:solidFill>
                  <a:schemeClr val="bg1"/>
                </a:solidFill>
                <a:latin typeface="Arial Black"/>
              </a:rPr>
              <a:t>Тимна</a:t>
            </a:r>
            <a:endParaRPr lang="ru-RU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39000" y="2924944"/>
            <a:ext cx="600792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Гора </a:t>
            </a:r>
            <a:r>
              <a:rPr lang="ru-RU" sz="2400" dirty="0" err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Хермон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39000" y="3471391"/>
            <a:ext cx="6007922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Arial Black" pitchFamily="34" charset="0"/>
              </a:rPr>
              <a:t>Масада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29821" y="4005064"/>
            <a:ext cx="6017101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Иерусалимский библейский зоопарк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29821" y="4902259"/>
            <a:ext cx="6017101" cy="830997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Национальный заповедник 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2400" b="1" dirty="0" err="1">
                <a:solidFill>
                  <a:schemeClr val="bg1"/>
                </a:solidFill>
                <a:latin typeface="Arial Black" pitchFamily="34" charset="0"/>
              </a:rPr>
              <a:t>Ган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 ха-</a:t>
            </a:r>
            <a:r>
              <a:rPr lang="ru-RU" sz="2400" b="1" dirty="0" err="1">
                <a:solidFill>
                  <a:schemeClr val="bg1"/>
                </a:solidFill>
                <a:latin typeface="Arial Black" pitchFamily="34" charset="0"/>
              </a:rPr>
              <a:t>Шлоша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» или </a:t>
            </a:r>
            <a:r>
              <a:rPr lang="ru-RU" sz="2400" b="1" dirty="0" err="1">
                <a:solidFill>
                  <a:schemeClr val="bg1"/>
                </a:solidFill>
                <a:latin typeface="Arial Black" pitchFamily="34" charset="0"/>
              </a:rPr>
              <a:t>Сахне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0036" y="1340768"/>
            <a:ext cx="3041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Старинных улиц закоулки…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Извечно древняя земля…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Где веры три венчают будни…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Израиль всех влюбил в себя…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2537" y="2294875"/>
            <a:ext cx="3312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Земля, обласканная богом  …</a:t>
            </a:r>
          </a:p>
          <a:p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 история твоя …</a:t>
            </a:r>
          </a:p>
          <a:p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эпох под небосводом ..</a:t>
            </a:r>
          </a:p>
          <a:p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веру всю впитал в себя …</a:t>
            </a: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Где каждый камень и песчинка…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Насквозь становится святой…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Где душу всю излить не стыдно…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Чтоб чище стать самим собой…</a:t>
            </a: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Огня святого ты источник…</a:t>
            </a:r>
          </a:p>
          <a:p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благодать вложил в тебя…</a:t>
            </a:r>
          </a:p>
          <a:p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изнеженный кусочек…</a:t>
            </a:r>
          </a:p>
          <a:p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Святая испокон Земля.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03" y="1627187"/>
            <a:ext cx="5459412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04476" y="67914"/>
            <a:ext cx="5854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Arial Black" pitchFamily="34" charset="0"/>
              </a:rPr>
              <a:t>Государство Израиль</a:t>
            </a:r>
            <a:endParaRPr lang="ru-RU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3231" y="3971792"/>
            <a:ext cx="8321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134" y="4166801"/>
            <a:ext cx="8390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Недалеко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Нетании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лежат развалины древнего города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Кейсария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Город, построенный царем Иродом и служивший древней столицей римского периода. Во времена персидского правления финикийцы построили поселение со стороны одного из заливов, в месте, где было много подпочвенных вод.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1506" y="116632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Кейсария</a:t>
            </a:r>
            <a:r>
              <a:rPr lang="ru-RU" sz="32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- древний город - порт</a:t>
            </a:r>
            <a:endParaRPr lang="ru-RU" sz="32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3" y="980728"/>
            <a:ext cx="4188173" cy="30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АРМ\Pictures\Флаги\israel_200220120805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7"/>
            <a:ext cx="3886897" cy="30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254742" y="836712"/>
            <a:ext cx="2310095" cy="820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Амфитеатр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3231" y="3971792"/>
            <a:ext cx="8321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1506" y="116632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Кейсария</a:t>
            </a:r>
            <a:r>
              <a:rPr lang="ru-RU" sz="32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- древний город - порт</a:t>
            </a:r>
            <a:endParaRPr lang="ru-RU" sz="32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0" y="801606"/>
            <a:ext cx="8345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Сегодня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 месте развалин древней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Кейсарии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располагается Национальный парк-заповедник, в котором до сих пор проводятся раскопки.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1910" y="4393751"/>
            <a:ext cx="8384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Одна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из центральных построек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это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амфитеатр, который используется и в наши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дни,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там проводят различные концерты и царит   незабываемая атмосфера. Все достопримечательности Израиля, представляющие историческую ценность, являются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парками - заповедниками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30" y="1612822"/>
            <a:ext cx="47847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АРМ\Documents\ИЗРАИЛЬ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3" y="1612822"/>
            <a:ext cx="3430621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pic>
        <p:nvPicPr>
          <p:cNvPr id="9" name="Picture 2" descr="https://im1-tub-ru.yandex.net/i?id=e29b6eadb51858757673864c9548a967&amp;n=33&amp;h=190&amp;w=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810787"/>
            <a:ext cx="1084215" cy="12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7784" y="3298676"/>
            <a:ext cx="338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С этого момента, город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Кейсария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названный в честь кесаря Августа, становится административным центром Римской прокуратуры в Иудее.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1506" y="116632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Кейсария</a:t>
            </a:r>
            <a:r>
              <a:rPr lang="ru-RU" sz="32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- древний город -порт</a:t>
            </a:r>
            <a:endParaRPr lang="ru-RU" sz="32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1586" y="696268"/>
            <a:ext cx="450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В 31-м году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 н.э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римский император Август передаёт поселение иудейскому царю Ироду, который к 10 году до н.э. полностью его перестраивает, превращая в крупный портовый город средиземного моря. </a:t>
            </a:r>
            <a:endParaRPr lang="ru-RU" sz="1600" dirty="0"/>
          </a:p>
        </p:txBody>
      </p:sp>
      <p:pic>
        <p:nvPicPr>
          <p:cNvPr id="13" name="Picture 2" descr="C:\Users\АРМ\Documents\ИЗРАИЛЬ\Рисунок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340431"/>
            <a:ext cx="2323545" cy="30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РМ\Documents\ИЗРАИЛЬ\Рисунок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/>
          <a:stretch/>
        </p:blipFill>
        <p:spPr bwMode="auto">
          <a:xfrm>
            <a:off x="6149542" y="846368"/>
            <a:ext cx="2483986" cy="38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5" t="17763"/>
          <a:stretch/>
        </p:blipFill>
        <p:spPr bwMode="auto">
          <a:xfrm>
            <a:off x="8893478" y="0"/>
            <a:ext cx="276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98261"/>
          <a:stretch/>
        </p:blipFill>
        <p:spPr bwMode="auto">
          <a:xfrm>
            <a:off x="-1" y="6726477"/>
            <a:ext cx="9144000" cy="1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02368"/>
            <a:ext cx="8557345" cy="6221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882047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0"/>
            <a:ext cx="37177" cy="65973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6006" y="580236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Дорогами Израиля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1506" y="116632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Кейсария</a:t>
            </a:r>
            <a:r>
              <a:rPr lang="ru-RU" sz="32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- древний город - порт</a:t>
            </a:r>
            <a:endParaRPr lang="ru-RU" sz="32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4" y="1503082"/>
            <a:ext cx="5818536" cy="387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1506" y="692696"/>
            <a:ext cx="5602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После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падения и разрушения Иерусалима,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Кейсария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стала столицей Палестины.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948811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A50021"/>
                </a:solidFill>
              </a:rPr>
              <a:t>Вид на старый город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89" y="852100"/>
            <a:ext cx="237333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1953</Words>
  <Application>Microsoft Office PowerPoint</Application>
  <PresentationFormat>Экран (4:3)</PresentationFormat>
  <Paragraphs>185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АРМ</dc:creator>
  <cp:lastModifiedBy>Leonid</cp:lastModifiedBy>
  <cp:revision>35</cp:revision>
  <dcterms:created xsi:type="dcterms:W3CDTF">2015-12-08T21:25:58Z</dcterms:created>
  <dcterms:modified xsi:type="dcterms:W3CDTF">2015-12-09T13:30:40Z</dcterms:modified>
</cp:coreProperties>
</file>