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0" r:id="rId3"/>
    <p:sldId id="261" r:id="rId4"/>
    <p:sldId id="259" r:id="rId5"/>
    <p:sldId id="256" r:id="rId6"/>
    <p:sldId id="262" r:id="rId7"/>
    <p:sldId id="263" r:id="rId8"/>
    <p:sldId id="264" r:id="rId9"/>
    <p:sldId id="265" r:id="rId10"/>
    <p:sldId id="266" r:id="rId11"/>
    <p:sldId id="267" r:id="rId12"/>
    <p:sldId id="257" r:id="rId13"/>
    <p:sldId id="268" r:id="rId14"/>
    <p:sldId id="269" r:id="rId15"/>
    <p:sldId id="272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25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44CCF-11D1-4ADA-9501-0D5CD70BB64F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D0380-49EB-4EC5-B1F4-91605883A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0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D0380-49EB-4EC5-B1F4-91605883A6E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89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D0380-49EB-4EC5-B1F4-91605883A6E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3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Мой отец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D0380-49EB-4EC5-B1F4-91605883A6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6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D0380-49EB-4EC5-B1F4-91605883A6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D0380-49EB-4EC5-B1F4-91605883A6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D0380-49EB-4EC5-B1F4-91605883A6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24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D0380-49EB-4EC5-B1F4-91605883A6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7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5B54-C6CA-463F-ADA5-8DC13FFEBA01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B0DC-1FDF-4587-9456-591697B2B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3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5B54-C6CA-463F-ADA5-8DC13FFEBA01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B0DC-1FDF-4587-9456-591697B2B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6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5B54-C6CA-463F-ADA5-8DC13FFEBA01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B0DC-1FDF-4587-9456-591697B2B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4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5B54-C6CA-463F-ADA5-8DC13FFEBA01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B0DC-1FDF-4587-9456-591697B2B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4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5B54-C6CA-463F-ADA5-8DC13FFEBA01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B0DC-1FDF-4587-9456-591697B2B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0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5B54-C6CA-463F-ADA5-8DC13FFEBA01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B0DC-1FDF-4587-9456-591697B2B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1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5B54-C6CA-463F-ADA5-8DC13FFEBA01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B0DC-1FDF-4587-9456-591697B2B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4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5B54-C6CA-463F-ADA5-8DC13FFEBA01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B0DC-1FDF-4587-9456-591697B2B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7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5B54-C6CA-463F-ADA5-8DC13FFEBA01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B0DC-1FDF-4587-9456-591697B2B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9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5B54-C6CA-463F-ADA5-8DC13FFEBA01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B0DC-1FDF-4587-9456-591697B2B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13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5B54-C6CA-463F-ADA5-8DC13FFEBA01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B0DC-1FDF-4587-9456-591697B2B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5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5B54-C6CA-463F-ADA5-8DC13FFEBA01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5B0DC-1FDF-4587-9456-591697B2B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1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1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azgul61\Pictures\23\Рисунок1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"/>
          <a:stretch/>
        </p:blipFill>
        <p:spPr bwMode="auto">
          <a:xfrm>
            <a:off x="0" y="620713"/>
            <a:ext cx="9144000" cy="622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2" descr="90%"/>
          <p:cNvSpPr>
            <a:spLocks noChangeArrowheads="1" noChangeShapeType="1" noTextEdit="1"/>
          </p:cNvSpPr>
          <p:nvPr/>
        </p:nvSpPr>
        <p:spPr bwMode="auto">
          <a:xfrm>
            <a:off x="467544" y="836712"/>
            <a:ext cx="4896544" cy="73983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99CC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>
                  <a:noFill/>
                </a:ln>
                <a:pattFill prst="pct90">
                  <a:fgClr>
                    <a:srgbClr val="FF0000"/>
                  </a:fgClr>
                  <a:bgClr>
                    <a:srgbClr val="FFFFFF"/>
                  </a:bgClr>
                </a:pattFill>
                <a:effectLst/>
                <a:latin typeface="Impact"/>
              </a:rPr>
              <a:t>Золотое</a:t>
            </a:r>
            <a:endParaRPr lang="en-US" sz="3600" kern="10" spc="0" dirty="0">
              <a:ln>
                <a:noFill/>
              </a:ln>
              <a:pattFill prst="pct90">
                <a:fgClr>
                  <a:srgbClr val="FF0000"/>
                </a:fgClr>
                <a:bgClr>
                  <a:srgbClr val="FFFFFF"/>
                </a:bgClr>
              </a:pattFill>
              <a:effectLst/>
              <a:latin typeface="Impact"/>
            </a:endParaRPr>
          </a:p>
        </p:txBody>
      </p:sp>
      <p:sp>
        <p:nvSpPr>
          <p:cNvPr id="7" name="WordArt 2" descr="90%"/>
          <p:cNvSpPr>
            <a:spLocks noChangeArrowheads="1" noChangeShapeType="1" noTextEdit="1"/>
          </p:cNvSpPr>
          <p:nvPr/>
        </p:nvSpPr>
        <p:spPr bwMode="auto">
          <a:xfrm>
            <a:off x="462675" y="1742108"/>
            <a:ext cx="67596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99CC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dirty="0">
                <a:pattFill prst="pct90">
                  <a:fgClr>
                    <a:srgbClr val="FF0000"/>
                  </a:fgClr>
                  <a:bgClr>
                    <a:srgbClr val="FFFFFF"/>
                  </a:bgClr>
                </a:pattFill>
                <a:latin typeface="Impact"/>
              </a:rPr>
              <a:t>к</a:t>
            </a:r>
            <a:r>
              <a:rPr lang="ru-RU" sz="3600" kern="10" spc="0" dirty="0" smtClean="0">
                <a:ln>
                  <a:noFill/>
                </a:ln>
                <a:pattFill prst="pct90">
                  <a:fgClr>
                    <a:srgbClr val="FF0000"/>
                  </a:fgClr>
                  <a:bgClr>
                    <a:srgbClr val="FFFFFF"/>
                  </a:bgClr>
                </a:pattFill>
                <a:effectLst/>
                <a:latin typeface="Impact"/>
              </a:rPr>
              <a:t>ольцо Израиля</a:t>
            </a:r>
            <a:endParaRPr lang="en-US" sz="3600" kern="10" spc="0" dirty="0">
              <a:ln>
                <a:noFill/>
              </a:ln>
              <a:pattFill prst="pct90">
                <a:fgClr>
                  <a:srgbClr val="FF0000"/>
                </a:fgClr>
                <a:bgClr>
                  <a:srgbClr val="FFFFFF"/>
                </a:bgClr>
              </a:pattFill>
              <a:effectLst/>
              <a:latin typeface="Impact"/>
            </a:endParaRPr>
          </a:p>
        </p:txBody>
      </p:sp>
      <p:sp>
        <p:nvSpPr>
          <p:cNvPr id="8" name="WordArt 2" descr="90%"/>
          <p:cNvSpPr>
            <a:spLocks noChangeArrowheads="1" noChangeShapeType="1" noTextEdit="1"/>
          </p:cNvSpPr>
          <p:nvPr/>
        </p:nvSpPr>
        <p:spPr bwMode="auto">
          <a:xfrm>
            <a:off x="453455" y="2383747"/>
            <a:ext cx="8237087" cy="79284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99CC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>
                  <a:noFill/>
                </a:ln>
                <a:pattFill prst="pct90">
                  <a:fgClr>
                    <a:srgbClr val="FF0000"/>
                  </a:fgClr>
                  <a:bgClr>
                    <a:srgbClr val="FFFFFF"/>
                  </a:bgClr>
                </a:pattFill>
                <a:effectLst/>
                <a:latin typeface="Impact"/>
              </a:rPr>
              <a:t>Русские подворья в </a:t>
            </a:r>
            <a:r>
              <a:rPr lang="ru-RU" sz="3600" kern="10" dirty="0" smtClean="0">
                <a:pattFill prst="pct90">
                  <a:fgClr>
                    <a:srgbClr val="FF0000"/>
                  </a:fgClr>
                  <a:bgClr>
                    <a:srgbClr val="FFFFFF"/>
                  </a:bgClr>
                </a:pattFill>
                <a:latin typeface="Impact"/>
              </a:rPr>
              <a:t>Израиле</a:t>
            </a:r>
            <a:endParaRPr lang="en-US" sz="3600" kern="10" spc="0" dirty="0">
              <a:ln>
                <a:noFill/>
              </a:ln>
              <a:pattFill prst="pct90">
                <a:fgClr>
                  <a:srgbClr val="FF0000"/>
                </a:fgClr>
                <a:bgClr>
                  <a:srgbClr val="FFFFFF"/>
                </a:bgClr>
              </a:pattFill>
              <a:effectLst/>
              <a:latin typeface="Impac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822299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25690"/>
            <a:ext cx="8856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 Black" pitchFamily="34" charset="0"/>
              </a:rPr>
              <a:t>Средняя общеобразовательная школа при Посольстве России в Израиле</a:t>
            </a:r>
            <a:endParaRPr lang="en-US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92984" y="5830525"/>
            <a:ext cx="57975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Проект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выполнил: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учащийся 9 класса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Пчелинцев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Иван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6380946"/>
            <a:ext cx="59468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Руководитель проекта: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Сметанкин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Л.И., учитель физики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1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nazgul61\Pictures\23\Рисунок1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26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5588" y="0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Русский Православный женский Горненский монастырь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Изображение 3" descr="gorniy.jpg"/>
          <p:cNvPicPr>
            <a:picLocks noChangeAspect="1"/>
          </p:cNvPicPr>
          <p:nvPr/>
        </p:nvPicPr>
        <p:blipFill>
          <a:blip r:embed="rId3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" y="604007"/>
            <a:ext cx="9167903" cy="62539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44208" y="908720"/>
            <a:ext cx="2555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В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1871 г. глава Русской духовной миссии архимандрит Антонин (Капустин) выкупил плантацию оливковых деревьев в селении Эйн Карем близ Иерусалима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2647" y="3143633"/>
            <a:ext cx="2555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На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купленном участке была организована женская община, которая через три года получила свой устав и была утверждена в качестве женского монастыря.</a:t>
            </a: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430805"/>
            <a:ext cx="5827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Первая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монастырская церковь была построена в честь Казанской иконы Божией Матери, сегодня это основной храм обители, в нем хранится чтимая Казанская икона Богородицы.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3" y="1052874"/>
            <a:ext cx="5907404" cy="403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40" y="5229200"/>
            <a:ext cx="2309429" cy="152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6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nazgul61\Pictures\23\Рисунок1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26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0"/>
            <a:ext cx="577433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Троицкий монастырь в Хевроне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Изображение 3" descr="hebron.jpg"/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237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0072" y="1154021"/>
            <a:ext cx="374441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Arial"/>
                <a:cs typeface="Arial"/>
              </a:rPr>
              <a:t>  Великая </a:t>
            </a:r>
            <a:r>
              <a:rPr lang="ru-RU" sz="1600" b="1" dirty="0">
                <a:latin typeface="Arial"/>
                <a:cs typeface="Arial"/>
              </a:rPr>
              <a:t>христианская святыня - Мамврийский дуб в Хевроне (именно при этом дубе Бог явился Аврааму в образе 3 ангелов) - вновь становится доступной для многочисленных паломников, приезжающих ныне для поклонения и молитвы в Святую Землю</a:t>
            </a:r>
            <a:r>
              <a:rPr lang="ru-RU" dirty="0"/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4725144"/>
            <a:ext cx="4752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Arial"/>
                <a:cs typeface="Arial"/>
              </a:rPr>
              <a:t>  Этот </a:t>
            </a:r>
            <a:r>
              <a:rPr lang="ru-RU" sz="1600" b="1" dirty="0">
                <a:latin typeface="Arial"/>
                <a:cs typeface="Arial"/>
              </a:rPr>
              <a:t>уникальный участок земли в Палестине приобретен в 70-е гг. XIX в. на средства, собранные православными верующими со всей России. В начале июля 1997 </a:t>
            </a:r>
            <a:r>
              <a:rPr lang="ru-RU" sz="1600" b="1" dirty="0" smtClean="0">
                <a:latin typeface="Arial"/>
                <a:cs typeface="Arial"/>
              </a:rPr>
              <a:t>года </a:t>
            </a:r>
            <a:r>
              <a:rPr lang="ru-RU" sz="1600" b="1" dirty="0">
                <a:latin typeface="Arial"/>
                <a:cs typeface="Arial"/>
              </a:rPr>
              <a:t>Хевронский Свято-Троицкий монастырь передан Духовной миссии Русской Православной Церкви в Иерусалиме.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10" y="1052736"/>
            <a:ext cx="471823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937" y="4033299"/>
            <a:ext cx="350166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53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"/>
          <a:stretch/>
        </p:blipFill>
        <p:spPr bwMode="auto">
          <a:xfrm>
            <a:off x="-11869" y="585102"/>
            <a:ext cx="9144000" cy="622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7" y="4016105"/>
            <a:ext cx="4257064" cy="276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36785"/>
            <a:ext cx="4296497" cy="285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 descr="C:\Users\nazgul61\Pictures\23\Рисунок1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63256" y="629240"/>
            <a:ext cx="2880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План храма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27548" y="25460"/>
            <a:ext cx="4592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Храм Гроба Господня</a:t>
            </a:r>
            <a:endParaRPr 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937" y="3154241"/>
            <a:ext cx="3936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Владимир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Владимирович Путин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храме Гроба Господня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6228601"/>
            <a:ext cx="4296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Феномен возникновения необычного самовоспламенения в храме 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903" y="4008073"/>
            <a:ext cx="4157766" cy="277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450" y="967794"/>
            <a:ext cx="3584998" cy="295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60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nazgul61\Pictures\23\Рисунок1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26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5588" y="0"/>
            <a:ext cx="33563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Пустыня Негев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59" y="620713"/>
            <a:ext cx="60764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Если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говорить об Израиле, то никак не обойти вниманием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Негев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пустыня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занимает 60 % всей площади страны. Ч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его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там только нет, в этой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пустыне! Даже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просто пейзажи Негев удивительны – пустыня эта не песчаная, она сложена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 известняков.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Сложные карстовые процессы сделали Негев неровным, поэтому рельеф здесь причудлив: склоны, кратеры, валуны строгой геометрической формы до крайности необычны.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2564904"/>
            <a:ext cx="295232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Негев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удивляет и еще одним природным явлением, которого нет больше ни в одной другой пустыне –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буйным цветением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после дождя. Да, безжизненные выжженные почвы после осадков вдруг покрываются пышными коврами цветов. Маки, ирисы, лютики одевают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холмы. Жители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городов специально идут смотреть на цветы в пустыню. Все это великолепие держится всего несколько дней – потом злое южное солнце выжигает любые следы буйного цвета, снова унифицирует холмы и кратеры Негева.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3"/>
          <a:stretch/>
        </p:blipFill>
        <p:spPr>
          <a:xfrm>
            <a:off x="6156175" y="692696"/>
            <a:ext cx="2736305" cy="18002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08720"/>
            <a:ext cx="1128585" cy="84643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" y="2924944"/>
            <a:ext cx="597666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6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nazgul61\Pictures\23\Рисунок1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26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5936" y="25460"/>
            <a:ext cx="5096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Экскурсия в Иерусалим</a:t>
            </a:r>
            <a:endParaRPr 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80925" y="697175"/>
            <a:ext cx="5060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Разработанный в проекте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маршрут уже используется в нашей школе.</a:t>
            </a:r>
            <a:endParaRPr lang="en-US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310" y="632051"/>
            <a:ext cx="2520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Arial Black" pitchFamily="34" charset="0"/>
              </a:rPr>
              <a:t>Резюме</a:t>
            </a:r>
            <a:endParaRPr lang="en-US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91326"/>
            <a:ext cx="5030953" cy="284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946" y="4394406"/>
            <a:ext cx="3513382" cy="238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339937"/>
            <a:ext cx="3559215" cy="299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394406"/>
            <a:ext cx="3559214" cy="237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5" y="1333678"/>
            <a:ext cx="3807912" cy="54362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691" y="1333678"/>
            <a:ext cx="5063880" cy="38235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4581128"/>
            <a:ext cx="1265724" cy="219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20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286"/>
            <a:ext cx="9084236" cy="6202089"/>
          </a:xfrm>
          <a:prstGeom prst="rect">
            <a:avLst/>
          </a:prstGeom>
        </p:spPr>
      </p:pic>
      <p:pic>
        <p:nvPicPr>
          <p:cNvPr id="7" name="Picture 4" descr="C:\Users\nazgul61\Pictures\23\Рисунок1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26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0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Иордан</a:t>
            </a:r>
            <a:endParaRPr 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951587"/>
            <a:ext cx="3083851" cy="34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8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4" y="714895"/>
            <a:ext cx="1442995" cy="251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nazgul61\Pictures\23\Рисунок1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26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651308"/>
            <a:ext cx="69847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за просмотр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нашего проекта</a:t>
            </a:r>
            <a:endParaRPr lang="ru-RU" sz="5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508" y="6528651"/>
            <a:ext cx="8856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 Black" pitchFamily="34" charset="0"/>
              </a:rPr>
              <a:t>Средняя общеобразовательная школа при Посольстве России в Израиле</a:t>
            </a:r>
            <a:endParaRPr lang="en-US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WordArt 2" descr="90%"/>
          <p:cNvSpPr>
            <a:spLocks noChangeArrowheads="1" noChangeShapeType="1" noTextEdit="1"/>
          </p:cNvSpPr>
          <p:nvPr/>
        </p:nvSpPr>
        <p:spPr bwMode="auto">
          <a:xfrm>
            <a:off x="486297" y="5606768"/>
            <a:ext cx="8237087" cy="79284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99CC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ffectLst/>
                <a:latin typeface="Impact"/>
              </a:rPr>
              <a:t>Посетите Русские подворья </a:t>
            </a:r>
            <a:r>
              <a:rPr lang="ru-RU" sz="3600" kern="1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latin typeface="Impact"/>
              </a:rPr>
              <a:t>в Израиле</a:t>
            </a:r>
            <a:endParaRPr lang="en-US" sz="3600" kern="10" spc="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/>
              <a:latin typeface="Impac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25690"/>
            <a:ext cx="8856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 Black" pitchFamily="34" charset="0"/>
              </a:rPr>
              <a:t>Средняя общеобразовательная школа при Посольстве России в Израиле</a:t>
            </a:r>
            <a:endParaRPr lang="en-US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0" y="3302851"/>
            <a:ext cx="7718942" cy="223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00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"/>
          <a:stretch/>
        </p:blipFill>
        <p:spPr bwMode="auto">
          <a:xfrm>
            <a:off x="0" y="620713"/>
            <a:ext cx="9144000" cy="622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42211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54566" y="2251929"/>
            <a:ext cx="4197114" cy="3416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«Духовно-нравственная культура народов России»</a:t>
            </a:r>
          </a:p>
          <a:p>
            <a:pPr algn="just"/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  В учебный план 4 и 5 классов российских школ введена  образовательная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область «Духовно-нравственная культура народов России»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и одной из основных целей  и задач учебного курса «Основы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религиозных культур и светской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этики» является формирование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у младшего подростка мотиваций к осознанному нравственному поведению, основанному на знании и уважении культурных и религиозных традиций многонационального народа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России, знакомство с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основами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православной культуры, а также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формирование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ценностно-смысловых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мировоззренческих основ, обеспечивающих целостное восприятие отечественной истории и культуры при изучении гуманитарных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предметов. </a:t>
            </a:r>
          </a:p>
          <a:p>
            <a:pPr algn="just"/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nazgul61\Pictures\23\Рисунок1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5516" y="620713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проекта: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географическое «золотое» кольцо «Русское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присутствие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Святой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Земле», которое сложилось во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многом благодаря пожертвованиям простых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людей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всех уголков исторической Руси.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Выделить информацию о географических и исторических местах Израиля, которая может использоваться на уроках географии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истории,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ОРКСЭ.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60359" y="2261550"/>
            <a:ext cx="2217616" cy="34163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5 класс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История</a:t>
            </a:r>
          </a:p>
          <a:p>
            <a:pPr algn="ctr"/>
            <a:endParaRPr lang="ru-RU" sz="12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Западная </a:t>
            </a: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Азия в древности </a:t>
            </a:r>
            <a:endParaRPr lang="ru-RU" sz="1200" dirty="0"/>
          </a:p>
          <a:p>
            <a:pPr algn="just"/>
            <a:endParaRPr lang="ru-RU" sz="1200" dirty="0" smtClean="0">
              <a:solidFill>
                <a:srgbClr val="444444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Древние </a:t>
            </a:r>
            <a:r>
              <a:rPr lang="ru-RU" sz="1200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евреи. Представление о Библии и Ветхом Завете. По­нятие «единобожие». Библейские мифы и сказания (о первых людях, о Всемирном потопе, Иосиф и его братья, исход из Егип­та). Моральные нормы библейских заповедей. Библейские преда­ния о героях.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2171" y="2261550"/>
            <a:ext cx="2361597" cy="34163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класс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</a:t>
            </a:r>
          </a:p>
          <a:p>
            <a:pPr algn="just"/>
            <a:endParaRPr lang="ru-RU" sz="1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 открывали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Землю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Географические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открытия древности 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Средневековья. Важнейшие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географические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открытия. </a:t>
            </a:r>
          </a:p>
          <a:p>
            <a:pPr algn="just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Природа земли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Путешествие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материкам. </a:t>
            </a:r>
          </a:p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6142" y="5709700"/>
            <a:ext cx="8836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</a:pP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3. Разработать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мини-маршрут по некоторым историческим и географическим местам Израиля.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25690"/>
            <a:ext cx="8856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 Black" pitchFamily="34" charset="0"/>
              </a:rPr>
              <a:t>Средняя общеобразовательная школа при Посольстве России в Израиле</a:t>
            </a:r>
            <a:endParaRPr lang="en-US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65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9" grpId="0" animBg="1"/>
      <p:bldP spid="12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"/>
          <a:stretch/>
        </p:blipFill>
        <p:spPr bwMode="auto">
          <a:xfrm>
            <a:off x="0" y="620713"/>
            <a:ext cx="9144000" cy="622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1704" y="3140968"/>
            <a:ext cx="567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 smtClean="0">
                <a:ln w="1016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 Я</a:t>
            </a:r>
            <a:r>
              <a:rPr lang="sr-Cyrl-BA" b="1" dirty="0" smtClean="0">
                <a:ln w="1016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sr-Cyrl-BA" b="1" dirty="0">
                <a:ln w="1016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происхожу из сем</a:t>
            </a:r>
            <a:r>
              <a:rPr lang="ru-RU" b="1" dirty="0" err="1">
                <a:ln w="1016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ьи</a:t>
            </a:r>
            <a:r>
              <a:rPr lang="ru-RU" b="1" dirty="0">
                <a:ln w="1016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1016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свящ</a:t>
            </a:r>
            <a:r>
              <a:rPr lang="sr-Cyrl-BA" b="1" dirty="0" smtClean="0">
                <a:ln w="1016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еннослужител</a:t>
            </a:r>
            <a:r>
              <a:rPr lang="ru-RU" b="1" dirty="0" smtClean="0">
                <a:ln w="1016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я </a:t>
            </a:r>
            <a:r>
              <a:rPr lang="sr-Cyrl-BA" b="1" dirty="0" smtClean="0">
                <a:ln w="1016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и получа</a:t>
            </a:r>
            <a:r>
              <a:rPr lang="ru-RU" b="1" dirty="0">
                <a:ln w="1016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ю духовное </a:t>
            </a:r>
            <a:r>
              <a:rPr lang="sr-Cyrl-BA" b="1" dirty="0">
                <a:ln w="1016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воспитание, совет</a:t>
            </a:r>
            <a:r>
              <a:rPr lang="ru-RU" b="1" dirty="0">
                <a:ln w="1016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ы </a:t>
            </a:r>
            <a:r>
              <a:rPr lang="sr-Cyrl-BA" b="1" dirty="0">
                <a:ln w="1016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и наставления, котор</a:t>
            </a:r>
            <a:r>
              <a:rPr lang="ru-RU" b="1" dirty="0">
                <a:ln w="1016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ы</a:t>
            </a:r>
            <a:r>
              <a:rPr lang="sr-Cyrl-BA" b="1" dirty="0">
                <a:ln w="1016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е на</a:t>
            </a:r>
            <a:r>
              <a:rPr lang="ru-RU" b="1" dirty="0" err="1">
                <a:ln w="1016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правляют</a:t>
            </a:r>
            <a:r>
              <a:rPr lang="sr-Cyrl-BA" b="1" dirty="0">
                <a:ln w="1016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меня на истинн</a:t>
            </a:r>
            <a:r>
              <a:rPr lang="ru-RU" b="1" dirty="0" err="1">
                <a:ln w="1016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ый</a:t>
            </a:r>
            <a:r>
              <a:rPr lang="ru-RU" b="1" dirty="0">
                <a:ln w="1016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sr-Cyrl-BA" b="1" dirty="0">
                <a:ln w="1016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жизненн</a:t>
            </a:r>
            <a:r>
              <a:rPr lang="ru-RU" b="1" dirty="0" err="1">
                <a:ln w="1016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ый</a:t>
            </a:r>
            <a:r>
              <a:rPr lang="ru-RU" b="1" dirty="0">
                <a:ln w="1016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sr-Cyrl-BA" b="1" dirty="0">
                <a:ln w="1016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пут</a:t>
            </a:r>
            <a:r>
              <a:rPr lang="ru-RU" b="1" dirty="0">
                <a:ln w="1016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ь.</a:t>
            </a:r>
            <a:r>
              <a:rPr lang="sr-Cyrl-BA" b="1" dirty="0">
                <a:ln w="1016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endParaRPr lang="x-none" b="1" dirty="0">
              <a:ln w="10160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C:\Users\nazgul61\Pictures\23\Рисунок1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908720"/>
            <a:ext cx="6534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 smtClean="0">
                <a:ln w="1016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  Иван </a:t>
            </a:r>
            <a:r>
              <a:rPr lang="ru-RU" b="1" dirty="0" err="1" smtClean="0">
                <a:ln w="1016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Пчелинцев</a:t>
            </a:r>
            <a:r>
              <a:rPr lang="ru-RU" b="1" dirty="0" smtClean="0">
                <a:ln w="1016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, учащийся 9 класса </a:t>
            </a:r>
            <a:r>
              <a:rPr lang="ru-RU" b="1" dirty="0">
                <a:ln w="1016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школы </a:t>
            </a:r>
            <a:r>
              <a:rPr lang="ru-RU" b="1" dirty="0" smtClean="0">
                <a:ln w="1016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при Посольстве </a:t>
            </a:r>
            <a:r>
              <a:rPr lang="ru-RU" b="1" dirty="0">
                <a:ln w="1016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России в </a:t>
            </a:r>
            <a:r>
              <a:rPr lang="ru-RU" b="1" dirty="0" smtClean="0">
                <a:ln w="1016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Израиле: </a:t>
            </a:r>
            <a:r>
              <a:rPr lang="ru-RU" b="1" i="1" dirty="0">
                <a:ln w="1016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«Работа над проектом для </a:t>
            </a:r>
            <a:r>
              <a:rPr lang="ru-RU" b="1" i="1" dirty="0" smtClean="0">
                <a:ln w="1016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меня</a:t>
            </a:r>
            <a:r>
              <a:rPr lang="en-US" b="1" i="1" dirty="0" smtClean="0">
                <a:ln w="1016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n w="1016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b="1" i="1" dirty="0">
                <a:ln w="1016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случайное предложение учителя, я увлекаюсь историей, хочу больше знать </a:t>
            </a:r>
            <a:r>
              <a:rPr lang="ru-RU" b="1" i="1" dirty="0" smtClean="0">
                <a:ln w="1016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русском присутствии </a:t>
            </a:r>
            <a:r>
              <a:rPr lang="ru-RU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на Святой </a:t>
            </a:r>
            <a:r>
              <a:rPr lang="ru-RU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Земле». </a:t>
            </a:r>
            <a:endParaRPr lang="x-none" b="1" i="1" dirty="0">
              <a:ln w="10160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4658528"/>
            <a:ext cx="374441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Мой отец протоиерей Игорь, ключарь храма святого апостола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Петра и праведной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Тавифы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православного подворья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 древнем городе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Яффа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 Тель-Авиве.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3" y="4539478"/>
            <a:ext cx="1642431" cy="228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03" y="2420888"/>
            <a:ext cx="3675104" cy="5981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7" y="854509"/>
            <a:ext cx="1672683" cy="202952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7504" y="125690"/>
            <a:ext cx="8856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 Black" pitchFamily="34" charset="0"/>
              </a:rPr>
              <a:t>Средняя общеобразовательная школа при Посольстве России в Израиле</a:t>
            </a:r>
            <a:endParaRPr lang="en-US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172" y="2500467"/>
            <a:ext cx="2818299" cy="415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3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hist.org/pc/israel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0" t="18427" r="5904" b="19676"/>
          <a:stretch/>
        </p:blipFill>
        <p:spPr bwMode="auto">
          <a:xfrm>
            <a:off x="4139952" y="1052736"/>
            <a:ext cx="4889965" cy="56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nazgul61\Pictures\23\Рисунок1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"/>
          <a:stretch/>
        </p:blipFill>
        <p:spPr>
          <a:xfrm>
            <a:off x="107504" y="1052736"/>
            <a:ext cx="3888432" cy="5661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9792" y="6014516"/>
            <a:ext cx="158417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Города Святой Земли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Места где бывал Иисус, упоминаемые в Евангелии (в скобках дано современное название)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19721" y="2348880"/>
            <a:ext cx="147105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 Black" panose="020B0A04020102020204" pitchFamily="34" charset="0"/>
              </a:rPr>
              <a:t>Современная карта Израиля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" y="1290826"/>
            <a:ext cx="161967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 Black" panose="020B0A04020102020204" pitchFamily="34" charset="0"/>
              </a:rPr>
              <a:t>Святая Земля</a:t>
            </a:r>
          </a:p>
          <a:p>
            <a:pPr algn="ctr"/>
            <a:r>
              <a:rPr lang="ru-RU" sz="1200" b="1" dirty="0" smtClean="0">
                <a:latin typeface="Arial Black" panose="020B0A04020102020204" pitchFamily="34" charset="0"/>
              </a:rPr>
              <a:t> во времена</a:t>
            </a:r>
          </a:p>
          <a:p>
            <a:pPr algn="ctr"/>
            <a:r>
              <a:rPr lang="ru-RU" sz="1200" b="1" dirty="0" smtClean="0">
                <a:latin typeface="Arial Black" panose="020B0A04020102020204" pitchFamily="34" charset="0"/>
              </a:rPr>
              <a:t> Иисуса Христа</a:t>
            </a:r>
            <a:endParaRPr lang="ru-RU" sz="1200" b="1" dirty="0"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7655" y="654546"/>
            <a:ext cx="5748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99"/>
                </a:solidFill>
                <a:latin typeface="Arial Black" pitchFamily="34" charset="0"/>
              </a:rPr>
              <a:t>Итак, начнем создание нашего маршрута.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25690"/>
            <a:ext cx="8856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 Black" pitchFamily="34" charset="0"/>
              </a:rPr>
              <a:t>Средняя общеобразовательная школа при Посольстве России в Израиле</a:t>
            </a:r>
            <a:endParaRPr lang="en-US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9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"/>
          <a:stretch/>
        </p:blipFill>
        <p:spPr bwMode="auto">
          <a:xfrm>
            <a:off x="0" y="620713"/>
            <a:ext cx="9144000" cy="622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36424"/>
            <a:ext cx="2217440" cy="15466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nazgul61\Pictures\23\Рисунок1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26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096" y="692696"/>
            <a:ext cx="3553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Храм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святого апостола Петра и праведной Тавифы 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православная церковь в древнем городе Яффа. Храм был возведён на участке, приобретённом архимандритом Антонином (Капустиным) в 1868 году, где ранее возник странноприимный дом для православных паломников, прибывавших в Палестину через порт Яффа.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5249743"/>
            <a:ext cx="3553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Строительство храма было начато 6 октября 1888 года под руководством итальянских мастеров. Храм освятили в 1894 году. Автор икон - художник А. З. Ледаков.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064" y="5229911"/>
            <a:ext cx="5260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При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раскопках в саду архимандриту Антонину и иерусалимскому архитектору Конраду Шику удалось найти гробницу праведной Тавифы с хорошо сохранившейся мозаикой византийской эпохи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V - VI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в. Позже над гробницей была сооружена часовня.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3040" y="76562"/>
            <a:ext cx="7740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Храм святого апостола Петра и праведной Тавифы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8" y="908720"/>
            <a:ext cx="510151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34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nazgul61\Pictures\23\Рисунок1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26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00875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Церковь Святой равноапостольной Марии Магдалины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Изображение 3" descr="1.jpg"/>
          <p:cNvPicPr>
            <a:picLocks noChangeAspect="1"/>
          </p:cNvPicPr>
          <p:nvPr/>
        </p:nvPicPr>
        <p:blipFill>
          <a:blip r:embed="rId3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6758"/>
            <a:ext cx="9144000" cy="6768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2399" y="682944"/>
            <a:ext cx="4954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Arial"/>
                <a:cs typeface="Arial"/>
              </a:rPr>
              <a:t>  </a:t>
            </a:r>
            <a:r>
              <a:rPr lang="ru-RU" sz="1600" b="1" dirty="0" err="1" smtClean="0">
                <a:latin typeface="Arial"/>
                <a:cs typeface="Arial"/>
              </a:rPr>
              <a:t>Однопрестольная</a:t>
            </a:r>
            <a:r>
              <a:rPr lang="ru-RU" sz="1600" b="1" dirty="0" smtClean="0">
                <a:latin typeface="Arial"/>
                <a:cs typeface="Arial"/>
              </a:rPr>
              <a:t> Церковь </a:t>
            </a:r>
            <a:r>
              <a:rPr lang="ru-RU" sz="1600" b="1" dirty="0">
                <a:latin typeface="Arial"/>
                <a:cs typeface="Arial"/>
              </a:rPr>
              <a:t>была построена в 1885 </a:t>
            </a:r>
            <a:r>
              <a:rPr lang="ru-RU" sz="1600" b="1" dirty="0" smtClean="0">
                <a:latin typeface="Arial"/>
                <a:cs typeface="Arial"/>
              </a:rPr>
              <a:t>году </a:t>
            </a:r>
            <a:r>
              <a:rPr lang="ru-RU" sz="1600" b="1" dirty="0">
                <a:latin typeface="Arial"/>
                <a:cs typeface="Arial"/>
              </a:rPr>
              <a:t>по распоряжению императора Александра III в память о его </a:t>
            </a:r>
            <a:r>
              <a:rPr lang="ru-RU" sz="1600" b="1" dirty="0" smtClean="0">
                <a:latin typeface="Arial"/>
                <a:cs typeface="Arial"/>
              </a:rPr>
              <a:t>матери - </a:t>
            </a:r>
            <a:r>
              <a:rPr lang="ru-RU" sz="1600" b="1" dirty="0">
                <a:latin typeface="Arial"/>
                <a:cs typeface="Arial"/>
              </a:rPr>
              <a:t>императрице Марии </a:t>
            </a:r>
            <a:r>
              <a:rPr lang="ru-RU" sz="1600" b="1" dirty="0" smtClean="0">
                <a:latin typeface="Arial"/>
                <a:cs typeface="Arial"/>
              </a:rPr>
              <a:t>Александровне, </a:t>
            </a:r>
            <a:r>
              <a:rPr lang="ru-RU" sz="1600" b="1" dirty="0">
                <a:latin typeface="Arial"/>
                <a:cs typeface="Arial"/>
              </a:rPr>
              <a:t>небесной покровительницей которой была равноапостольная Мария Магдалина.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06119" y="5180585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Arial"/>
                <a:cs typeface="Arial"/>
              </a:rPr>
              <a:t>  Русский </a:t>
            </a:r>
            <a:r>
              <a:rPr lang="ru-RU" sz="1600" b="1" dirty="0">
                <a:latin typeface="Arial"/>
                <a:cs typeface="Arial"/>
              </a:rPr>
              <a:t>участок в </a:t>
            </a:r>
            <a:r>
              <a:rPr lang="ru-RU" sz="1600" b="1" dirty="0" err="1">
                <a:latin typeface="Arial"/>
                <a:cs typeface="Arial"/>
              </a:rPr>
              <a:t>Гефсимании</a:t>
            </a:r>
            <a:r>
              <a:rPr lang="ru-RU" sz="1600" b="1" dirty="0">
                <a:latin typeface="Arial"/>
                <a:cs typeface="Arial"/>
              </a:rPr>
              <a:t>, часть древнего Гефсиманского сада, был приобретен в 1882 </a:t>
            </a:r>
            <a:r>
              <a:rPr lang="ru-RU" sz="1600" b="1" dirty="0" smtClean="0">
                <a:latin typeface="Arial"/>
                <a:cs typeface="Arial"/>
              </a:rPr>
              <a:t>году </a:t>
            </a:r>
            <a:r>
              <a:rPr lang="ru-RU" sz="1600" b="1" dirty="0">
                <a:latin typeface="Arial"/>
                <a:cs typeface="Arial"/>
              </a:rPr>
              <a:t>по инициативе начальника Русской духовной миссии в Иерусалиме архимандритом </a:t>
            </a:r>
            <a:r>
              <a:rPr lang="ru-RU" sz="1600" b="1" dirty="0" err="1">
                <a:latin typeface="Arial"/>
                <a:cs typeface="Arial"/>
              </a:rPr>
              <a:t>Антонином</a:t>
            </a:r>
            <a:r>
              <a:rPr lang="ru-RU" sz="1600" b="1" dirty="0">
                <a:latin typeface="Arial"/>
                <a:cs typeface="Arial"/>
              </a:rPr>
              <a:t> (Капустиным</a:t>
            </a:r>
            <a:r>
              <a:rPr lang="ru-RU" sz="1600" b="1" dirty="0" smtClean="0">
                <a:latin typeface="Arial"/>
                <a:cs typeface="Arial"/>
              </a:rPr>
              <a:t>).</a:t>
            </a:r>
            <a:endParaRPr lang="ru-RU" sz="1600" b="1" dirty="0">
              <a:latin typeface="Arial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852196"/>
            <a:ext cx="3852887" cy="579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437"/>
            <a:ext cx="4001555" cy="289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90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nazgul61\Pictures\23\Рисунок1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26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0053" y="14759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Елеонский Православный женский монастырь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Изображение 3" descr="spaso-voznesenskyi-4.jpg"/>
          <p:cNvPicPr>
            <a:picLocks noChangeAspect="1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7101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7" y="5085184"/>
            <a:ext cx="5400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Arial"/>
                <a:cs typeface="Arial"/>
              </a:rPr>
              <a:t>  Елеонский </a:t>
            </a:r>
            <a:r>
              <a:rPr lang="ru-RU" sz="1600" b="1" dirty="0">
                <a:latin typeface="Arial"/>
                <a:cs typeface="Arial"/>
              </a:rPr>
              <a:t>православный женский монастырь и храм Вознесения Русской православной церкви сооружены в период 1870-87 гг. на вершине Елеонской горы.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2160" y="5085184"/>
            <a:ext cx="28623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Arial"/>
                <a:cs typeface="Arial"/>
              </a:rPr>
              <a:t>  Белая </a:t>
            </a:r>
            <a:r>
              <a:rPr lang="ru-RU" sz="1600" b="1" dirty="0">
                <a:latin typeface="Arial"/>
                <a:cs typeface="Arial"/>
              </a:rPr>
              <a:t>колокольня Иоанна Крестителя высотой 64 м является достопримечательностью Елеонской горы.</a:t>
            </a:r>
          </a:p>
          <a:p>
            <a:pPr algn="just"/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01" y="1052736"/>
            <a:ext cx="536596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2736"/>
            <a:ext cx="280831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30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alex3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237312"/>
          </a:xfrm>
          <a:prstGeom prst="rect">
            <a:avLst/>
          </a:prstGeom>
        </p:spPr>
      </p:pic>
      <p:pic>
        <p:nvPicPr>
          <p:cNvPr id="3" name="Picture 4" descr="C:\Users\nazgul61\Pictures\23\Рисунок1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26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0"/>
            <a:ext cx="5572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Церковь Александра Невского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764704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Arial"/>
                <a:cs typeface="Arial"/>
              </a:rPr>
              <a:t>  Александровское </a:t>
            </a:r>
            <a:r>
              <a:rPr lang="ru-RU" sz="1600" b="1" dirty="0">
                <a:latin typeface="Arial"/>
                <a:cs typeface="Arial"/>
              </a:rPr>
              <a:t>подворье </a:t>
            </a:r>
            <a:r>
              <a:rPr lang="ru-RU" sz="1600" b="1" dirty="0" smtClean="0">
                <a:latin typeface="Arial"/>
                <a:cs typeface="Arial"/>
              </a:rPr>
              <a:t>- </a:t>
            </a:r>
            <a:r>
              <a:rPr lang="ru-RU" sz="1600" b="1" dirty="0">
                <a:latin typeface="Arial"/>
                <a:cs typeface="Arial"/>
              </a:rPr>
              <a:t>единственное в Старом городе Иерусалима и самое близкое к Храму Гроба Господня русское владение</a:t>
            </a:r>
            <a:r>
              <a:rPr lang="ru-RU" sz="1600" b="1" dirty="0" smtClean="0">
                <a:latin typeface="Arial"/>
                <a:cs typeface="Arial"/>
              </a:rPr>
              <a:t>.</a:t>
            </a:r>
            <a:endParaRPr lang="en-US" sz="1600" b="1" dirty="0" smtClean="0">
              <a:latin typeface="Arial"/>
              <a:cs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79" y="793142"/>
            <a:ext cx="4004681" cy="589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350381"/>
            <a:ext cx="3327873" cy="233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31838" y="1859399"/>
            <a:ext cx="43606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/>
                <a:cs typeface="Arial"/>
              </a:rPr>
              <a:t>  Представляет </a:t>
            </a:r>
            <a:r>
              <a:rPr lang="ru-RU" sz="1600" b="1" dirty="0">
                <a:latin typeface="Arial"/>
                <a:cs typeface="Arial"/>
              </a:rPr>
              <a:t>собой археологический и архитектурный комплекс, включающий в себя порог Судных Врат со знаменитыми «игольными ушами», домовую церковь св. Александра Невского </a:t>
            </a:r>
            <a:r>
              <a:rPr lang="ru-RU" sz="1600" b="1" dirty="0" smtClean="0">
                <a:latin typeface="Arial"/>
                <a:cs typeface="Arial"/>
              </a:rPr>
              <a:t>- </a:t>
            </a:r>
            <a:r>
              <a:rPr lang="ru-RU" sz="1600" b="1" dirty="0">
                <a:latin typeface="Arial"/>
                <a:cs typeface="Arial"/>
              </a:rPr>
              <a:t>первый русский храм, построенный на Святой земле, жилые и рабочие помещения Императорского православного палестинского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270517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nazgul61\Pictures\23\Рисунок1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746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0"/>
            <a:ext cx="5899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Русское </a:t>
            </a:r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Подворье в Иерусалиме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Изображение 3" descr="russain3.jpg"/>
          <p:cNvPicPr>
            <a:picLocks noChangeAspect="1"/>
          </p:cNvPicPr>
          <p:nvPr/>
        </p:nvPicPr>
        <p:blipFill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053"/>
            <a:ext cx="9144000" cy="63793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4128" y="836712"/>
            <a:ext cx="32043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Arial"/>
                <a:cs typeface="Arial"/>
              </a:rPr>
              <a:t>  Русское </a:t>
            </a:r>
            <a:r>
              <a:rPr lang="ru-RU" sz="1600" b="1" dirty="0">
                <a:latin typeface="Arial"/>
                <a:cs typeface="Arial"/>
              </a:rPr>
              <a:t>подворье основано </a:t>
            </a:r>
            <a:r>
              <a:rPr lang="ru-RU" sz="1600" b="1" dirty="0" smtClean="0">
                <a:latin typeface="Arial"/>
                <a:cs typeface="Arial"/>
              </a:rPr>
              <a:t> православным </a:t>
            </a:r>
            <a:r>
              <a:rPr lang="ru-RU" sz="1600" b="1" dirty="0">
                <a:latin typeface="Arial"/>
                <a:cs typeface="Arial"/>
              </a:rPr>
              <a:t>палестинским обществом по указу императора Александра II для приема и обеспечения потребностей русских православных паломников на Святой земле.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128" y="3658574"/>
            <a:ext cx="3204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Arial"/>
                <a:cs typeface="Arial"/>
              </a:rPr>
              <a:t>  Часть </a:t>
            </a:r>
            <a:r>
              <a:rPr lang="ru-RU" sz="1600" b="1" dirty="0">
                <a:latin typeface="Arial"/>
                <a:cs typeface="Arial"/>
              </a:rPr>
              <a:t>Русского подворья была построена на средства императоров Александра II и Николая II, императрицы Марии Александровны, великих князей Сергея, Александра, Константина</a:t>
            </a:r>
            <a:r>
              <a:rPr lang="ru-RU" sz="1600" b="1" dirty="0" smtClean="0">
                <a:latin typeface="Arial"/>
                <a:cs typeface="Arial"/>
              </a:rPr>
              <a:t>,</a:t>
            </a:r>
            <a:r>
              <a:rPr lang="en-US" sz="1600" b="1" dirty="0" smtClean="0">
                <a:latin typeface="Arial"/>
                <a:cs typeface="Arial"/>
              </a:rPr>
              <a:t> </a:t>
            </a:r>
            <a:r>
              <a:rPr lang="ru-RU" sz="1600" b="1" dirty="0" smtClean="0">
                <a:latin typeface="Arial"/>
                <a:cs typeface="Arial"/>
              </a:rPr>
              <a:t>великой </a:t>
            </a:r>
            <a:r>
              <a:rPr lang="ru-RU" sz="1600" b="1" dirty="0">
                <a:latin typeface="Arial"/>
                <a:cs typeface="Arial"/>
              </a:rPr>
              <a:t>княгини Елизаветы Федоровны.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5401087" cy="513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27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1085</Words>
  <Application>Microsoft Office PowerPoint</Application>
  <PresentationFormat>Экран (4:3)</PresentationFormat>
  <Paragraphs>97</Paragraphs>
  <Slides>16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Courier New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nazgul61 nazgul61</dc:creator>
  <cp:lastModifiedBy>Leonid</cp:lastModifiedBy>
  <cp:revision>117</cp:revision>
  <dcterms:created xsi:type="dcterms:W3CDTF">2015-01-20T19:11:31Z</dcterms:created>
  <dcterms:modified xsi:type="dcterms:W3CDTF">2015-03-12T12:37:07Z</dcterms:modified>
</cp:coreProperties>
</file>