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8"/>
  </p:handoutMasterIdLst>
  <p:sldIdLst>
    <p:sldId id="313" r:id="rId2"/>
    <p:sldId id="314" r:id="rId3"/>
    <p:sldId id="296" r:id="rId4"/>
    <p:sldId id="258" r:id="rId5"/>
    <p:sldId id="259" r:id="rId6"/>
    <p:sldId id="282" r:id="rId7"/>
    <p:sldId id="293" r:id="rId8"/>
    <p:sldId id="283" r:id="rId9"/>
    <p:sldId id="284" r:id="rId10"/>
    <p:sldId id="285" r:id="rId11"/>
    <p:sldId id="286" r:id="rId12"/>
    <p:sldId id="287" r:id="rId13"/>
    <p:sldId id="299" r:id="rId14"/>
    <p:sldId id="288" r:id="rId15"/>
    <p:sldId id="289" r:id="rId16"/>
    <p:sldId id="290" r:id="rId17"/>
    <p:sldId id="291" r:id="rId18"/>
    <p:sldId id="295" r:id="rId19"/>
    <p:sldId id="292" r:id="rId20"/>
    <p:sldId id="297" r:id="rId21"/>
    <p:sldId id="298" r:id="rId22"/>
    <p:sldId id="306" r:id="rId23"/>
    <p:sldId id="300" r:id="rId24"/>
    <p:sldId id="301" r:id="rId25"/>
    <p:sldId id="303" r:id="rId26"/>
    <p:sldId id="305" r:id="rId27"/>
    <p:sldId id="307" r:id="rId28"/>
    <p:sldId id="281" r:id="rId29"/>
    <p:sldId id="260" r:id="rId30"/>
    <p:sldId id="261" r:id="rId31"/>
    <p:sldId id="262" r:id="rId32"/>
    <p:sldId id="263" r:id="rId33"/>
    <p:sldId id="264" r:id="rId34"/>
    <p:sldId id="265" r:id="rId35"/>
    <p:sldId id="267" r:id="rId36"/>
    <p:sldId id="268" r:id="rId37"/>
    <p:sldId id="269" r:id="rId38"/>
    <p:sldId id="270" r:id="rId39"/>
    <p:sldId id="273" r:id="rId40"/>
    <p:sldId id="274" r:id="rId41"/>
    <p:sldId id="275" r:id="rId42"/>
    <p:sldId id="276" r:id="rId43"/>
    <p:sldId id="277" r:id="rId44"/>
    <p:sldId id="272" r:id="rId45"/>
    <p:sldId id="311" r:id="rId46"/>
    <p:sldId id="310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A00"/>
    <a:srgbClr val="663300"/>
    <a:srgbClr val="836E67"/>
    <a:srgbClr val="5E4F4A"/>
    <a:srgbClr val="800000"/>
    <a:srgbClr val="99003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D33B9-A218-4A93-AE33-872D21C47BAA}" type="doc">
      <dgm:prSet loTypeId="urn:microsoft.com/office/officeart/2005/8/layout/default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C7EBE9-68B1-4B08-9921-A6363C0BCDE9}">
      <dgm:prSet phldrT="[Текст]" custT="1"/>
      <dgm:spPr/>
      <dgm:t>
        <a:bodyPr/>
        <a:lstStyle/>
        <a:p>
          <a:r>
            <a:rPr lang="ru-RU" sz="2400" b="1" dirty="0" smtClean="0"/>
            <a:t>Библейские тексты</a:t>
          </a:r>
          <a:endParaRPr lang="ru-RU" sz="2400" b="1" dirty="0"/>
        </a:p>
      </dgm:t>
    </dgm:pt>
    <dgm:pt modelId="{40D2A041-7C33-4432-B81B-FF415E64E7E9}" type="parTrans" cxnId="{319EBB93-936F-499E-97DC-E318157C0524}">
      <dgm:prSet/>
      <dgm:spPr/>
      <dgm:t>
        <a:bodyPr/>
        <a:lstStyle/>
        <a:p>
          <a:endParaRPr lang="ru-RU"/>
        </a:p>
      </dgm:t>
    </dgm:pt>
    <dgm:pt modelId="{05C0DDC0-0EF3-46C2-AE16-DEF8C15C3524}" type="sibTrans" cxnId="{319EBB93-936F-499E-97DC-E318157C0524}">
      <dgm:prSet/>
      <dgm:spPr/>
      <dgm:t>
        <a:bodyPr/>
        <a:lstStyle/>
        <a:p>
          <a:endParaRPr lang="ru-RU"/>
        </a:p>
      </dgm:t>
    </dgm:pt>
    <dgm:pt modelId="{D3FE788B-016F-4DFB-98B1-9DA027E93CB3}" type="pres">
      <dgm:prSet presAssocID="{C41D33B9-A218-4A93-AE33-872D21C47B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9E304-61DA-4245-9002-DC0AB6C23CC0}" type="pres">
      <dgm:prSet presAssocID="{EBC7EBE9-68B1-4B08-9921-A6363C0BCDE9}" presName="node" presStyleLbl="node1" presStyleIdx="0" presStyleCnt="1" custScaleX="123077" custScaleY="107295" custLinFactNeighborX="716" custLinFactNeighborY="-2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EBB93-936F-499E-97DC-E318157C0524}" srcId="{C41D33B9-A218-4A93-AE33-872D21C47BAA}" destId="{EBC7EBE9-68B1-4B08-9921-A6363C0BCDE9}" srcOrd="0" destOrd="0" parTransId="{40D2A041-7C33-4432-B81B-FF415E64E7E9}" sibTransId="{05C0DDC0-0EF3-46C2-AE16-DEF8C15C3524}"/>
    <dgm:cxn modelId="{FD34A507-FD20-4098-A12B-B8FB7A12E4BD}" type="presOf" srcId="{C41D33B9-A218-4A93-AE33-872D21C47BAA}" destId="{D3FE788B-016F-4DFB-98B1-9DA027E93CB3}" srcOrd="0" destOrd="0" presId="urn:microsoft.com/office/officeart/2005/8/layout/default#1"/>
    <dgm:cxn modelId="{F69E5BD6-7ACB-4D09-8F91-F6B89B860EA9}" type="presOf" srcId="{EBC7EBE9-68B1-4B08-9921-A6363C0BCDE9}" destId="{D699E304-61DA-4245-9002-DC0AB6C23CC0}" srcOrd="0" destOrd="0" presId="urn:microsoft.com/office/officeart/2005/8/layout/default#1"/>
    <dgm:cxn modelId="{10BD6671-A990-4DDD-AA6E-B5C1FC6F78DC}" type="presParOf" srcId="{D3FE788B-016F-4DFB-98B1-9DA027E93CB3}" destId="{D699E304-61DA-4245-9002-DC0AB6C23CC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7951E-0927-4EFF-B135-2B0BDC70FA24}" type="doc">
      <dgm:prSet loTypeId="urn:microsoft.com/office/officeart/2005/8/layout/default#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E7F017C-FB7F-4CEC-9565-56A27683516D}">
      <dgm:prSet phldrT="[Текст]" custT="1"/>
      <dgm:spPr/>
      <dgm:t>
        <a:bodyPr/>
        <a:lstStyle/>
        <a:p>
          <a:r>
            <a:rPr lang="ru-RU" sz="2400" b="1" dirty="0" smtClean="0"/>
            <a:t>Паломничество</a:t>
          </a:r>
        </a:p>
        <a:p>
          <a:r>
            <a:rPr lang="ru-RU" sz="2400" b="1" dirty="0" smtClean="0"/>
            <a:t>Путешествие</a:t>
          </a:r>
          <a:endParaRPr lang="ru-RU" sz="2400" b="1" dirty="0"/>
        </a:p>
      </dgm:t>
    </dgm:pt>
    <dgm:pt modelId="{F27B4CDB-76FA-4C55-9C9A-3AEC0D365A80}" type="parTrans" cxnId="{49656000-CFE5-478D-8EEF-2F07D389AE01}">
      <dgm:prSet/>
      <dgm:spPr/>
      <dgm:t>
        <a:bodyPr/>
        <a:lstStyle/>
        <a:p>
          <a:endParaRPr lang="ru-RU"/>
        </a:p>
      </dgm:t>
    </dgm:pt>
    <dgm:pt modelId="{631AB62A-886F-451C-BCF4-6F21B951D5D8}" type="sibTrans" cxnId="{49656000-CFE5-478D-8EEF-2F07D389AE01}">
      <dgm:prSet/>
      <dgm:spPr/>
      <dgm:t>
        <a:bodyPr/>
        <a:lstStyle/>
        <a:p>
          <a:endParaRPr lang="ru-RU"/>
        </a:p>
      </dgm:t>
    </dgm:pt>
    <dgm:pt modelId="{98699663-5957-4BC6-975B-5E046CA42609}" type="pres">
      <dgm:prSet presAssocID="{CE17951E-0927-4EFF-B135-2B0BDC70FA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FC1F4-4C6C-4973-B5A1-7697638E75A0}" type="pres">
      <dgm:prSet presAssocID="{4E7F017C-FB7F-4CEC-9565-56A27683516D}" presName="node" presStyleLbl="node1" presStyleIdx="0" presStyleCnt="1" custScaleX="113778" custScaleY="97358" custLinFactNeighborX="29404" custLinFactNeighborY="-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56000-CFE5-478D-8EEF-2F07D389AE01}" srcId="{CE17951E-0927-4EFF-B135-2B0BDC70FA24}" destId="{4E7F017C-FB7F-4CEC-9565-56A27683516D}" srcOrd="0" destOrd="0" parTransId="{F27B4CDB-76FA-4C55-9C9A-3AEC0D365A80}" sibTransId="{631AB62A-886F-451C-BCF4-6F21B951D5D8}"/>
    <dgm:cxn modelId="{6DAE2AA8-A780-438E-AA24-BACB739BFD2F}" type="presOf" srcId="{4E7F017C-FB7F-4CEC-9565-56A27683516D}" destId="{A4FFC1F4-4C6C-4973-B5A1-7697638E75A0}" srcOrd="0" destOrd="0" presId="urn:microsoft.com/office/officeart/2005/8/layout/default#2"/>
    <dgm:cxn modelId="{483F3231-0CF9-4B46-B739-F53E96CAEC9F}" type="presOf" srcId="{CE17951E-0927-4EFF-B135-2B0BDC70FA24}" destId="{98699663-5957-4BC6-975B-5E046CA42609}" srcOrd="0" destOrd="0" presId="urn:microsoft.com/office/officeart/2005/8/layout/default#2"/>
    <dgm:cxn modelId="{04AB0556-4986-4728-A0EA-BF6EE910B41E}" type="presParOf" srcId="{98699663-5957-4BC6-975B-5E046CA42609}" destId="{A4FFC1F4-4C6C-4973-B5A1-7697638E75A0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9E304-61DA-4245-9002-DC0AB6C23CC0}">
      <dsp:nvSpPr>
        <dsp:cNvPr id="0" name=""/>
        <dsp:cNvSpPr/>
      </dsp:nvSpPr>
      <dsp:spPr>
        <a:xfrm>
          <a:off x="3471" y="0"/>
          <a:ext cx="2886032" cy="1509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Библейские тексты</a:t>
          </a:r>
          <a:endParaRPr lang="ru-RU" sz="2400" b="1" kern="1200" dirty="0"/>
        </a:p>
      </dsp:txBody>
      <dsp:txXfrm>
        <a:off x="3471" y="0"/>
        <a:ext cx="2886032" cy="1509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FC1F4-4C6C-4973-B5A1-7697638E75A0}">
      <dsp:nvSpPr>
        <dsp:cNvPr id="0" name=""/>
        <dsp:cNvSpPr/>
      </dsp:nvSpPr>
      <dsp:spPr>
        <a:xfrm>
          <a:off x="3177" y="19534"/>
          <a:ext cx="2861943" cy="146935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Паломничество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Путешествие</a:t>
          </a:r>
          <a:endParaRPr lang="ru-RU" sz="2400" b="1" kern="1200" dirty="0"/>
        </a:p>
      </dsp:txBody>
      <dsp:txXfrm>
        <a:off x="3177" y="19534"/>
        <a:ext cx="2861943" cy="1469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BD346-7638-4749-8D15-DC5211D0AE1E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748BF-F2E9-4D8B-BBE3-4BA6A0CAC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0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7BF0F-5220-4439-89BC-B2EA31CF778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9E531E-5AF3-409F-A1C0-AA21020868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216" y="182880"/>
            <a:ext cx="11606784" cy="115037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И это было здесь…</a:t>
            </a:r>
            <a:endParaRPr lang="ru-RU" sz="8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907" y="1348707"/>
            <a:ext cx="8217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663300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rgbClr val="663300"/>
                </a:solidFill>
              </a:rPr>
              <a:t>учащихся 6 – 11 </a:t>
            </a:r>
            <a:r>
              <a:rPr lang="ru-RU" sz="2000" b="1" dirty="0" smtClean="0">
                <a:solidFill>
                  <a:srgbClr val="663300"/>
                </a:solidFill>
              </a:rPr>
              <a:t>классов средней </a:t>
            </a:r>
            <a:r>
              <a:rPr lang="ru-RU" sz="2000" b="1" dirty="0">
                <a:solidFill>
                  <a:srgbClr val="663300"/>
                </a:solidFill>
              </a:rPr>
              <a:t>общеобразовательной школы</a:t>
            </a:r>
          </a:p>
          <a:p>
            <a:pPr algn="ctr"/>
            <a:r>
              <a:rPr lang="ru-RU" sz="2000" b="1" dirty="0">
                <a:solidFill>
                  <a:srgbClr val="663300"/>
                </a:solidFill>
              </a:rPr>
              <a:t>при Посольстве России в Израиле</a:t>
            </a:r>
          </a:p>
          <a:p>
            <a:pPr algn="ctr"/>
            <a:endParaRPr lang="ru-RU" sz="2000" b="1" dirty="0">
              <a:solidFill>
                <a:srgbClr val="663300"/>
              </a:solidFill>
            </a:endParaRPr>
          </a:p>
          <a:p>
            <a:pPr algn="ctr"/>
            <a:r>
              <a:rPr lang="ru-RU" sz="3600" b="1" dirty="0">
                <a:solidFill>
                  <a:srgbClr val="663300"/>
                </a:solidFill>
                <a:latin typeface="Arial Black" pitchFamily="34" charset="0"/>
              </a:rPr>
              <a:t>«РАДОСТЬ ПРИНОСИМ ВСЕМ</a:t>
            </a:r>
            <a:r>
              <a:rPr lang="ru-RU" sz="3600" b="1" dirty="0" smtClean="0">
                <a:solidFill>
                  <a:srgbClr val="663300"/>
                </a:solidFill>
                <a:latin typeface="Arial Black" pitchFamily="34" charset="0"/>
              </a:rPr>
              <a:t>»</a:t>
            </a:r>
            <a:endParaRPr lang="ru-RU" sz="3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3637" y="4765119"/>
            <a:ext cx="7016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63300"/>
                </a:solidFill>
              </a:rPr>
              <a:t>Руководители проекта</a:t>
            </a:r>
            <a:r>
              <a:rPr lang="ru-RU" sz="1600" b="1" dirty="0" smtClean="0">
                <a:solidFill>
                  <a:srgbClr val="663300"/>
                </a:solidFill>
              </a:rPr>
              <a:t>:</a:t>
            </a:r>
            <a:endParaRPr lang="ru-RU" sz="1600" dirty="0">
              <a:solidFill>
                <a:srgbClr val="663300"/>
              </a:solidFill>
            </a:endParaRPr>
          </a:p>
          <a:p>
            <a:r>
              <a:rPr lang="ru-RU" sz="1600" b="1" dirty="0">
                <a:solidFill>
                  <a:srgbClr val="663300"/>
                </a:solidFill>
              </a:rPr>
              <a:t>И.В. Адамов</a:t>
            </a:r>
            <a:r>
              <a:rPr lang="ru-RU" sz="1600" dirty="0">
                <a:solidFill>
                  <a:srgbClr val="663300"/>
                </a:solidFill>
              </a:rPr>
              <a:t>, учитель русского языка и литературы,</a:t>
            </a:r>
          </a:p>
          <a:p>
            <a:r>
              <a:rPr lang="ru-RU" sz="1600" b="1" dirty="0">
                <a:solidFill>
                  <a:srgbClr val="663300"/>
                </a:solidFill>
              </a:rPr>
              <a:t>О.Н. </a:t>
            </a:r>
            <a:r>
              <a:rPr lang="ru-RU" sz="1600" b="1" dirty="0" err="1">
                <a:solidFill>
                  <a:srgbClr val="663300"/>
                </a:solidFill>
              </a:rPr>
              <a:t>Сметанкина</a:t>
            </a:r>
            <a:r>
              <a:rPr lang="ru-RU" sz="1600" dirty="0">
                <a:solidFill>
                  <a:srgbClr val="663300"/>
                </a:solidFill>
              </a:rPr>
              <a:t>, учитель русского языка и литературы,</a:t>
            </a:r>
          </a:p>
          <a:p>
            <a:r>
              <a:rPr lang="ru-RU" sz="1600" b="1" dirty="0">
                <a:solidFill>
                  <a:srgbClr val="663300"/>
                </a:solidFill>
              </a:rPr>
              <a:t>Л.В</a:t>
            </a:r>
            <a:r>
              <a:rPr lang="ru-RU" sz="1600" b="1" dirty="0" smtClean="0">
                <a:solidFill>
                  <a:srgbClr val="663300"/>
                </a:solidFill>
              </a:rPr>
              <a:t>. Соколова</a:t>
            </a:r>
            <a:r>
              <a:rPr lang="ru-RU" sz="1600" dirty="0">
                <a:solidFill>
                  <a:srgbClr val="663300"/>
                </a:solidFill>
              </a:rPr>
              <a:t>, учитель русского языка и </a:t>
            </a:r>
            <a:r>
              <a:rPr lang="ru-RU" sz="1600" dirty="0" smtClean="0">
                <a:solidFill>
                  <a:srgbClr val="663300"/>
                </a:solidFill>
              </a:rPr>
              <a:t>литературы</a:t>
            </a:r>
            <a:endParaRPr lang="ru-RU" sz="1600" dirty="0">
              <a:solidFill>
                <a:srgbClr val="663300"/>
              </a:solidFill>
            </a:endParaRPr>
          </a:p>
          <a:p>
            <a:endParaRPr lang="ru-RU" sz="1600" dirty="0" smtClean="0">
              <a:solidFill>
                <a:srgbClr val="663300"/>
              </a:solidFill>
            </a:endParaRPr>
          </a:p>
          <a:p>
            <a:pPr algn="ctr"/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5207" y="3638006"/>
            <a:ext cx="7908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Проект выполнили: </a:t>
            </a:r>
          </a:p>
          <a:p>
            <a:pPr lvl="1" algn="just"/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Андрюшкина Татьяна, </a:t>
            </a:r>
            <a:r>
              <a:rPr lang="ru-RU" sz="1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Комлова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Светлана, 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Субботин </a:t>
            </a:r>
            <a:r>
              <a:rPr lang="ru-RU" sz="1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Анатолий, 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Мельников Геннадий -11 класс, </a:t>
            </a:r>
            <a:r>
              <a:rPr lang="ru-RU" sz="1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Дробинина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Мария, </a:t>
            </a:r>
            <a:r>
              <a:rPr lang="ru-RU" sz="1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Пчелинцев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Иван - 9 класс, Колодяжный Артем - 7 класс, </a:t>
            </a:r>
            <a:r>
              <a:rPr lang="ru-RU" sz="1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Сопчиков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Даниил, </a:t>
            </a:r>
            <a:r>
              <a:rPr lang="ru-RU" sz="1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Адамова Евгения - 6 класс.</a:t>
            </a:r>
            <a:endParaRPr lang="ru-RU" sz="16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класс\Pictures\1_1276501344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40638" y="1685109"/>
            <a:ext cx="2542644" cy="3416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45973" y="6211671"/>
            <a:ext cx="181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663300"/>
                </a:solidFill>
              </a:rPr>
              <a:t>Тель-Авив, 2015 г</a:t>
            </a:r>
            <a:r>
              <a:rPr lang="ru-RU" dirty="0" smtClean="0">
                <a:solidFill>
                  <a:srgbClr val="66330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712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6577" y="139455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«Наконец-то наступает давно вожделенная минута, когда паломник достигает апогея своего паломничества, когда он, претерпевший все, Христа ради, сподобится упасть ниц перед Гробом… и облобызать священный камень – святейший престол на земле… В </a:t>
            </a:r>
            <a:r>
              <a:rPr lang="ru-RU" b="1" dirty="0" err="1" smtClean="0"/>
              <a:t>кувуклию</a:t>
            </a:r>
            <a:r>
              <a:rPr lang="ru-RU" b="1" dirty="0" smtClean="0"/>
              <a:t> входят поодиночке, чтобы не мешать один другому ощутить самую трепетную минуту в жизни, когда он, узрев гроб Господень, падает ниц перед ним и, если может еще, воссылает горячую молитву… Но не до молитвы многим: сердце их до того переполнено радостью, что они… только плачут в умилении».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008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Андрей Николаевич Муравьев (1806 – 1874) – камергер российского императорского двора, духовный писатель и историк Церкви, паломник, путешественник, драматург, поэт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1908" y="1972353"/>
            <a:ext cx="5617029" cy="4237745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b="1" i="1" dirty="0" smtClean="0"/>
              <a:t>Я принял крест, я посох взял,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/>
              <a:t>Меня влечет обет священный…</a:t>
            </a:r>
          </a:p>
          <a:p>
            <a:pPr algn="just">
              <a:buNone/>
            </a:pPr>
            <a:r>
              <a:rPr lang="ru-RU" sz="2400" b="1" dirty="0" smtClean="0"/>
              <a:t>     </a:t>
            </a:r>
          </a:p>
          <a:p>
            <a:pPr marL="82550" indent="0" algn="just">
              <a:buNone/>
            </a:pPr>
            <a:r>
              <a:rPr lang="ru-RU" sz="2400" b="1" dirty="0" smtClean="0"/>
              <a:t>       В 1829 году Муравьев посетит Палестину и по возвращении в Россию напишет «Путешествие ко святым местам». </a:t>
            </a:r>
          </a:p>
          <a:p>
            <a:pPr marL="82550" indent="0" algn="just">
              <a:buNone/>
            </a:pPr>
            <a:r>
              <a:rPr lang="ru-RU" sz="2400" b="1" dirty="0" smtClean="0"/>
              <a:t>       У А.С. Пушкина есть незаконченная рецензия 1832 года на это произведение, упоминаемое им также в предисловии к «Путешествию в Арзрум» (1836), а привезенная Андреем Николаевичем пальмовая ветвь послужила М.Ю.Лермонтову толчком к написанию стихотворения «Ветка Палестины».</a:t>
            </a:r>
            <a:endParaRPr lang="ru-RU" sz="2400" b="1" dirty="0"/>
          </a:p>
        </p:txBody>
      </p:sp>
      <p:pic>
        <p:nvPicPr>
          <p:cNvPr id="4099" name="Picture 3" descr="C:\Users\класс\Pictures\А_Н__Муравь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5949" y="2035095"/>
            <a:ext cx="2971287" cy="352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90785">
            <a:off x="10384901" y="1039873"/>
            <a:ext cx="1622531" cy="127056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221E-6 2.96296E-6 C -0.00585 0.01065 -0.01132 0.02685 -0.01978 0.03148 C -0.03319 0.03889 -0.04555 0.04421 -0.05948 0.04722 C -0.15202 0.04467 -0.11141 0.05023 -0.1554 0.03541 C -0.16178 0.02777 -0.16777 0.02106 -0.17532 0.01782 C -0.18079 0.00787 -0.18886 0.00324 -0.1951 -0.00579 C -0.20317 -0.01736 -0.21059 -0.02871 -0.21931 -0.03912 C -0.22751 -0.04885 -0.21827 -0.04213 -0.22595 -0.04699 C -0.24001 -0.06551 -0.2538 -0.08727 -0.25901 -0.1176 C -0.26305 -0.10672 -0.26435 -0.0926 -0.26682 -0.08033 C -0.26799 -0.05695 -0.27216 -0.02801 -0.26461 -0.00764 C -0.26252 0.01643 -0.25498 0.03264 -0.24691 0.05115 C -0.23506 0.07824 -0.22413 0.11134 -0.20395 0.11967 C -0.19185 0.13032 -0.17701 0.12477 -0.16426 0.12361 C -0.16308 0.12222 -0.1597 0.1206 -0.16087 0.11967 C -0.16204 0.11875 -0.17285 0.12546 -0.17311 0.12569 C -0.17415 0.12639 -0.17636 0.12754 -0.17636 0.12754 C -0.18105 0.13333 -0.18729 0.13727 -0.19289 0.13935 C -0.19653 0.14074 -0.20395 0.14328 -0.20395 0.14328 C -0.22048 0.14259 -0.23701 0.14236 -0.25354 0.1412 C -0.2689 0.14004 -0.28452 0.1294 -0.29988 0.12569 C -0.30873 0.11782 -0.31888 0.11319 -0.32851 0.10995 C -0.33138 0.1074 -0.3345 0.10648 -0.33736 0.10393 C -0.33906 0.10254 -0.34023 0.09977 -0.34179 0.09815 C -0.35064 0.08935 -0.34387 0.09907 -0.35389 0.09027 C -0.36405 0.08125 -0.35949 0.08379 -0.36704 0.08055 C -0.37212 0.07592 -0.37628 0.06898 -0.38149 0.06481 C -0.39229 0.05602 -0.407 0.04444 -0.41676 0.03148 C -0.42184 0.02477 -0.42626 0.01527 -0.43108 0.00787 C -0.4424 -0.00949 -0.44527 -0.01273 -0.45425 -0.03334 C -0.45568 -0.03658 -0.45815 -0.03797 -0.45971 -0.04098 C -0.46661 -0.05417 -0.47156 -0.06806 -0.47741 -0.08218 C -0.48236 -0.09398 -0.48666 -0.10139 -0.49056 -0.11366 C -0.49486 -0.12709 -0.49889 -0.14375 -0.50488 -0.15486 C -0.508 -0.1757 -0.50345 -0.15023 -0.5093 -0.16852 C -0.51008 -0.17084 -0.50982 -0.17385 -0.51047 -0.17639 C -0.511 -0.17848 -0.51191 -0.18033 -0.51269 -0.18218 C -0.51972 -0.1757 -0.51633 -0.17547 -0.52037 -0.16459 C -0.52245 -0.15903 -0.527 -0.14885 -0.527 -0.14885 C -0.52844 -0.13797 -0.53143 -0.12824 -0.53364 -0.1176 C -0.53729 -0.10023 -0.54015 -0.08218 -0.54353 -0.06459 C -0.54445 -0.04931 -0.54627 -0.03519 -0.55017 -0.02153 C -0.55134 -0.01227 -0.55226 -0.00324 -0.55343 0.00602 C -0.55421 0.03078 -0.55655 0.05393 -0.55785 0.07847 C -0.55746 0.11967 -0.55811 0.16088 -0.55668 0.20208 C -0.55564 0.22986 -0.5451 0.25764 -0.53911 0.2824 C -0.5175 0.37222 -0.47026 0.44722 -0.41897 0.48055 C -0.40388 0.49051 -0.38735 0.49236 -0.37147 0.49421 C -0.36105 0.49768 -0.36236 0.49815 -0.34622 0.49421 C -0.34452 0.49375 -0.34322 0.49166 -0.34179 0.49027 C -0.34062 0.48912 -0.3371 0.48634 -0.33841 0.48634 C -0.34088 0.48634 -0.34635 0.49051 -0.34947 0.49236 C -0.35168 0.49375 -0.35611 0.49606 -0.35611 0.49606 C -0.36275 0.50416 -0.36795 0.50671 -0.37589 0.50995 C -0.38136 0.51481 -0.38643 0.51759 -0.39242 0.51967 C -0.40283 0.52708 -0.42067 0.53727 -0.43212 0.53935 C -0.43694 0.54027 -0.44162 0.54027 -0.44644 0.5412 C -0.4519 0.54213 -0.46297 0.54514 -0.46297 0.54514 C -0.51191 0.54375 -0.51113 0.54676 -0.54132 0.53727 C -0.55108 0.53032 -0.54497 0.53449 -0.56006 0.52569 C -0.56787 0.52106 -0.57295 0.51342 -0.58102 0.50995 C -0.5887 0.50324 -0.59599 0.49282 -0.60419 0.48842 C -0.60185 0.51527 -0.59833 0.52592 -0.58987 0.54722 C -0.58896 0.54953 -0.5887 0.55277 -0.58766 0.55509 C -0.58349 0.56481 -0.57685 0.57014 -0.57217 0.57847 C -0.56436 0.59259 -0.57321 0.58125 -0.56553 0.59027 C -0.56085 0.60162 -0.55447 0.60787 -0.54796 0.61574 C -0.54223 0.62245 -0.53703 0.63055 -0.53026 0.63333 C -0.52505 0.63958 -0.51959 0.64676 -0.51373 0.65115 C -0.51047 0.65347 -0.50384 0.65694 -0.50384 0.65694 C -0.49251 0.67014 -0.47299 0.6787 -0.45971 0.6824 C -0.44891 0.68935 -0.43681 0.69051 -0.42548 0.69421 C -0.40335 0.71018 -0.37316 0.7169 -0.34947 0.71967 C -0.33828 0.72685 -0.32383 0.72754 -0.31198 0.7294 C -0.24274 0.75185 -0.30404 0.73333 -0.1256 0.7294 C -0.11675 0.72685 -0.10803 0.72384 -0.09918 0.72176 C -0.08811 0.71458 -0.07666 0.70856 -0.06508 0.70393 C -0.05909 0.70162 -0.05336 0.69676 -0.04737 0.69421 C -0.04555 0.69236 -0.04386 0.69004 -0.04191 0.68842 C -0.04048 0.68727 -0.03878 0.68773 -0.03748 0.68634 C -0.03618 0.68495 -0.0354 0.68217 -0.0341 0.68055 C -0.03319 0.6794 -0.03189 0.6794 -0.03084 0.67847 C -0.02928 0.67731 -0.02785 0.67615 -0.02642 0.67453 C -0.02408 0.67199 -0.01978 0.66666 -0.01978 0.66666 " pathEditMode="relative" ptsTypes="fffffffffffffffffffffffffffffffffffffffff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63" y="169817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Петр Андреевич Вяземский (1792 – 1878) – русский поэт, литературный критик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9389" y="2007070"/>
            <a:ext cx="4764643" cy="4153988"/>
          </a:xfr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3000" b="1" dirty="0" smtClean="0"/>
              <a:t>В 1849 году Вяземский с женой предприняли путешествие в Константинополь и Иерусалим. Творческим результатом этой поездки стали путевые записки «Путешествие на Восток» (опубликованы в 1883 году).</a:t>
            </a:r>
            <a:endParaRPr lang="ru-RU" sz="3000" b="1" dirty="0"/>
          </a:p>
        </p:txBody>
      </p:sp>
      <p:pic>
        <p:nvPicPr>
          <p:cNvPr id="5122" name="Picture 2" descr="E:\фоны\вязем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4177" y="2353236"/>
            <a:ext cx="3545244" cy="356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90785">
            <a:off x="10442049" y="588828"/>
            <a:ext cx="1820057" cy="142524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979E-6 -3.33333E-6 C 0.01067 -0.01898 0.00377 -0.04652 -0.00664 -0.05879 C -0.01484 -0.06852 -0.02499 -0.07152 -0.03423 -0.07639 C -0.041 -0.07986 -0.03358 -0.07685 -0.04191 -0.0824 C -0.0535 -0.09004 -0.06599 -0.09236 -0.07823 -0.09421 C -0.09111 -0.10115 -0.10452 -0.10347 -0.11793 -0.10578 C -0.15645 -0.12963 -0.19953 -0.10856 -0.2404 -0.10787 C -0.25459 -0.10486 -0.268 -0.09838 -0.28218 -0.09606 C -0.2926 -0.09027 -0.30353 -0.09004 -0.3142 -0.08634 C -0.328 -0.08148 -0.34115 -0.07129 -0.35507 -0.06666 C -0.36197 -0.06157 -0.36874 -0.05833 -0.3759 -0.05486 C -0.3798 -0.05023 -0.38371 -0.04745 -0.38813 -0.04514 C -0.39217 -0.04074 -0.39633 -0.03819 -0.40024 -0.03333 C -0.4018 -0.03148 -0.40323 -0.02963 -0.40466 -0.02754 C -0.40583 -0.02569 -0.40662 -0.02314 -0.40792 -0.02152 C -0.41182 -0.01643 -0.41612 -0.01273 -0.42002 -0.00787 C -0.42601 -0.00023 -0.43148 0.00834 -0.43772 0.01574 C -0.44514 0.02454 -0.44957 0.04028 -0.45425 0.05301 C -0.45621 0.05834 -0.46089 0.06852 -0.46089 0.06852 C -0.46258 0.07824 -0.46623 0.08611 -0.46961 0.09422 C -0.47104 0.10139 -0.47625 0.11366 -0.47625 0.11366 C -0.47664 0.11621 -0.47677 0.11922 -0.47742 0.12153 C -0.47859 0.1257 -0.48185 0.13334 -0.48185 0.13334 C -0.48549 0.15324 -0.49174 0.16922 -0.49616 0.1882 C -0.5002 0.20556 -0.50137 0.22431 -0.50606 0.24121 C -0.50827 0.27084 -0.51074 0.3007 -0.51595 0.3294 C -0.51907 0.3757 -0.51699 0.42061 -0.51374 0.46667 C -0.5123 0.48797 -0.51113 0.5132 -0.5071 0.53334 C -0.50488 0.56736 -0.49799 0.6007 -0.48627 0.62755 C -0.48575 0.62894 -0.48002 0.64468 -0.47846 0.64699 C -0.47755 0.64861 -0.47065 0.65602 -0.46857 0.6588 C -0.45998 0.67037 -0.451 0.68172 -0.44215 0.69213 C -0.43265 0.70324 -0.42458 0.72037 -0.41455 0.7294 C -0.41143 0.7375 -0.40753 0.73982 -0.40349 0.74699 C -0.40258 0.74861 -0.40232 0.75139 -0.40128 0.75301 C -0.39998 0.75486 -0.39816 0.75533 -0.39685 0.75695 C -0.38644 0.77014 -0.40141 0.75579 -0.38917 0.76667 C -0.38397 0.7801 -0.36705 0.78426 -0.35833 0.78635 C -0.35507 0.7882 -0.35312 0.78959 -0.34948 0.79028 C -0.34141 0.7919 -0.32527 0.79422 -0.32527 0.79422 C -0.25667 0.79306 -0.22869 0.79607 -0.17637 0.78635 C -0.16986 0.78056 -0.16257 0.77871 -0.15541 0.77639 C -0.14643 0.76991 -0.13628 0.76713 -0.12678 0.76273 C -0.11923 0.75371 -0.12261 0.75625 -0.11688 0.75301 C -0.11259 0.74792 -0.10179 0.73241 -0.09697 0.7294 C -0.09463 0.72338 -0.08825 0.71088 -0.08825 0.70394 " pathEditMode="relative" ptsTypes="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ласс\Pictures\214413569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656" y="640082"/>
            <a:ext cx="5070763" cy="5536883"/>
          </a:xfrm>
          <a:solidFill>
            <a:schemeClr val="accent6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Свод безоблачно синий</a:t>
            </a:r>
          </a:p>
          <a:p>
            <a:pPr>
              <a:buNone/>
            </a:pPr>
            <a:r>
              <a:rPr lang="ru-RU" b="1" dirty="0" smtClean="0"/>
              <a:t>    Иудейских небес,</a:t>
            </a:r>
          </a:p>
          <a:p>
            <a:pPr>
              <a:buNone/>
            </a:pPr>
            <a:r>
              <a:rPr lang="ru-RU" b="1" dirty="0" smtClean="0"/>
              <a:t>    Беспредельность пустыни, </a:t>
            </a:r>
          </a:p>
          <a:p>
            <a:pPr>
              <a:buNone/>
            </a:pPr>
            <a:r>
              <a:rPr lang="ru-RU" b="1" dirty="0" smtClean="0"/>
              <a:t>    Одиноких древес,</a:t>
            </a:r>
          </a:p>
          <a:p>
            <a:pPr>
              <a:buNone/>
            </a:pPr>
            <a:r>
              <a:rPr lang="ru-RU" b="1" dirty="0" smtClean="0"/>
              <a:t>    Пальмы, маслины скудной</a:t>
            </a:r>
          </a:p>
          <a:p>
            <a:pPr>
              <a:buNone/>
            </a:pPr>
            <a:r>
              <a:rPr lang="ru-RU" b="1" dirty="0" smtClean="0"/>
              <a:t>    Бесприютная тень,</a:t>
            </a:r>
          </a:p>
          <a:p>
            <a:pPr>
              <a:buNone/>
            </a:pPr>
            <a:r>
              <a:rPr lang="ru-RU" b="1" dirty="0" smtClean="0"/>
              <a:t>    Позолотою чудной</a:t>
            </a:r>
          </a:p>
          <a:p>
            <a:pPr>
              <a:buNone/>
            </a:pPr>
            <a:r>
              <a:rPr lang="ru-RU" b="1" dirty="0" smtClean="0"/>
              <a:t>    Ярко блещущий день…</a:t>
            </a:r>
          </a:p>
          <a:p>
            <a:pPr algn="r">
              <a:buNone/>
            </a:pPr>
            <a:r>
              <a:rPr lang="ru-RU" b="1" dirty="0" smtClean="0"/>
              <a:t>            </a:t>
            </a:r>
            <a:r>
              <a:rPr lang="ru-RU" sz="2200" b="1" dirty="0" smtClean="0"/>
              <a:t>П.А. Вяземский      «Палестина», 1850 г.</a:t>
            </a:r>
            <a:endParaRPr lang="ru-RU" sz="2200" b="1" dirty="0"/>
          </a:p>
        </p:txBody>
      </p:sp>
      <p:pic>
        <p:nvPicPr>
          <p:cNvPr id="4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90785">
            <a:off x="9440217" y="572028"/>
            <a:ext cx="2078841" cy="162789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43E-6 1.11111E-6 C 0.01159 -0.02014 0.01718 -0.03078 0.022 -0.05879 C 0.02161 -0.06736 0.02174 -0.07592 0.02096 -0.08426 C 0.02005 -0.09328 0.01562 -0.09884 0.01211 -0.10393 C 0.00547 -0.11412 -1.6543E-6 -0.11875 -0.00768 -0.12546 C -0.01991 -0.13611 -0.02707 -0.14259 -0.04087 -0.14699 C -0.04829 -0.1537 -0.05792 -0.15509 -0.06612 -0.15671 C -0.07835 -0.1625 -0.09215 -0.16412 -0.10478 -0.16666 C -0.12287 -0.17037 -0.14044 -0.17477 -0.15879 -0.17639 C -0.23077 -0.17546 -0.26162 -0.17986 -0.31641 -0.1706 C -0.32669 -0.16574 -0.31537 -0.1706 -0.33515 -0.16666 C -0.34661 -0.16435 -0.35793 -0.15764 -0.36939 -0.15486 C -0.38305 -0.15162 -0.39659 -0.14676 -0.41013 -0.14305 C -0.41481 -0.14166 -0.41793 -0.13796 -0.42223 -0.13518 C -0.42679 -0.13217 -0.43199 -0.13148 -0.43668 -0.1294 C -0.45021 -0.12338 -0.4644 -0.11458 -0.47742 -0.10578 C -0.48718 -0.09907 -0.47716 -0.10486 -0.4851 -0.09791 C -0.48861 -0.09491 -0.49278 -0.09375 -0.49616 -0.09004 C -0.50527 -0.08102 -0.51373 -0.06875 -0.52154 -0.05694 C -0.5261 -0.04977 -0.52857 -0.04143 -0.53364 -0.03518 C -0.53625 -0.02847 -0.53859 -0.02384 -0.5425 -0.01944 C -0.54822 -0.00463 -0.55564 0.00672 -0.56124 0.02176 C -0.56228 0.02454 -0.56436 0.02523 -0.56566 0.02755 C -0.56931 0.0338 -0.5766 0.05556 -0.57998 0.06482 C -0.58193 0.0757 -0.58558 0.08611 -0.5887 0.09607 C -0.59091 0.10301 -0.59222 0.11065 -0.5943 0.11783 C -0.59469 0.12037 -0.59495 0.12292 -0.59534 0.12547 C -0.59599 0.1294 -0.59755 0.13727 -0.59755 0.13727 C -0.59833 0.14722 -0.5995 0.15533 -0.60094 0.16482 C -0.60055 0.18565 -0.60042 0.20672 -0.59976 0.22755 C -0.59937 0.2382 -0.59703 0.2507 -0.59534 0.26088 C -0.59248 0.27824 -0.5913 0.29653 -0.5887 0.31389 C -0.58831 0.3375 -0.58831 0.36088 -0.58766 0.38449 C -0.58714 0.40533 -0.58415 0.42824 -0.58219 0.44908 C -0.58089 0.46297 -0.57686 0.47523 -0.57438 0.48843 C -0.57217 0.5 -0.56423 0.51042 -0.56007 0.51968 C -0.55499 0.53102 -0.55043 0.54491 -0.54354 0.55301 C -0.53846 0.56505 -0.53117 0.57292 -0.52375 0.58056 C -0.51855 0.58588 -0.51386 0.59422 -0.50826 0.59815 C -0.50657 0.59931 -0.50462 0.59908 -0.5028 0.6 C -0.49629 0.60301 -0.49056 0.60903 -0.48405 0.61181 C -0.47611 0.62107 -0.46362 0.62408 -0.45425 0.62732 C -0.44943 0.63172 -0.44488 0.63218 -0.43993 0.63542 C -0.42952 0.64259 -0.44136 0.63681 -0.43108 0.64097 C -0.42275 0.65116 -0.41117 0.65556 -0.40127 0.6588 C -0.39581 0.66273 -0.39034 0.66366 -0.38474 0.66667 C -0.37017 0.67477 -0.35689 0.68218 -0.34179 0.68634 C -0.31108 0.70602 -0.20994 0.69977 -0.20396 0.7 C -0.15593 0.70834 -0.10725 0.70741 -0.05961 0.69607 C -0.04972 0.69074 -0.04009 0.68264 -0.03085 0.67454 C -0.02486 0.66922 -0.01783 0.66713 -0.0121 0.66088 C 0.00299 0.64468 -0.01184 0.66042 -0.00221 0.64722 C 0.00703 0.63449 0.01653 0.62593 0.02317 0.60787 C 0.0246 0.59699 0.02759 0.59653 0.02981 0.58634 C 0.03371 0.56852 0.03684 0.54954 0.0397 0.53148 C 0.04191 0.51736 0.04517 0.50324 0.04517 0.48843 " pathEditMode="relative" ptsTypes="fffffffffffffffffffffffffffffffffffffffffffffffffffffffA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11" y="12859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Николай Васильевич Берг ( 1823 - 1884) – русский поэт, переводчик, журналист, историк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9811" y="1771453"/>
            <a:ext cx="4963887" cy="4535986"/>
          </a:xfr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85000" lnSpcReduction="10000"/>
          </a:bodyPr>
          <a:lstStyle/>
          <a:p>
            <a:pPr marL="0" indent="17463" algn="just">
              <a:buNone/>
            </a:pPr>
            <a:r>
              <a:rPr lang="ru-RU" dirty="0" smtClean="0"/>
              <a:t>      Николай Васильевич в продолжение  нескольких лет странствовал по Востоку, посетил Турцию, Сирию, Палестину и Египет. Результатом поездок стали путевые очерки «Мои скитания», часть из которых посвящена Палестине. </a:t>
            </a:r>
          </a:p>
          <a:p>
            <a:pPr marL="0" indent="17463" algn="just">
              <a:buNone/>
            </a:pPr>
            <a:r>
              <a:rPr lang="ru-RU" dirty="0" smtClean="0"/>
              <a:t>        В 1863 году напечатал «Путеводитель по Иерусалиму и его ближайшим окрестностям».</a:t>
            </a:r>
            <a:endParaRPr lang="ru-RU" dirty="0"/>
          </a:p>
        </p:txBody>
      </p:sp>
      <p:pic>
        <p:nvPicPr>
          <p:cNvPr id="6146" name="Picture 2" descr="C:\Users\класс\Pictures\бер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7556" y="2030506"/>
            <a:ext cx="2912705" cy="41797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90785">
            <a:off x="10516163" y="676078"/>
            <a:ext cx="1728048" cy="135319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6245E-7 1.11111E-6 C 0.00416 -0.02454 -0.00026 -0.03171 -0.00885 -0.04514 C -0.01315 -0.05185 -0.01731 -0.06088 -0.02213 -0.06667 C -0.03241 -0.07894 -0.05636 -0.08611 -0.06833 -0.0882 C -0.08304 -0.09375 -0.06091 -0.08588 -0.08708 -0.09213 C -0.09085 -0.09306 -0.09814 -0.09607 -0.09814 -0.09607 C -0.12209 -0.09537 -0.14591 -0.09537 -0.16986 -0.09421 C -0.17545 -0.09398 -0.18222 -0.08727 -0.18743 -0.08426 C -0.19289 -0.08102 -0.19862 -0.0787 -0.20396 -0.07454 C -0.21255 -0.06783 -0.2201 -0.05926 -0.22934 -0.05486 C -0.23467 -0.04838 -0.24131 -0.04653 -0.24704 -0.0412 C -0.25146 -0.03704 -0.25511 -0.03357 -0.26019 -0.03148 C -0.26539 -0.02685 -0.27047 -0.02222 -0.27567 -0.01759 C -0.2775 -0.01597 -0.27932 -0.01482 -0.28114 -0.01366 C -0.28335 -0.01227 -0.28778 -0.00995 -0.28778 -0.00995 C -0.29259 -0.00417 -0.29754 1.11111E-6 -0.30327 0.00185 C -0.31069 0.01088 -0.31772 0.01852 -0.32631 0.02338 C -0.33281 0.03102 -0.34101 0.03518 -0.34843 0.03912 C -0.3621 0.04606 -0.37524 0.05208 -0.38917 0.05671 C -0.40284 0.05602 -0.41637 0.05602 -0.43004 0.05486 C -0.43954 0.05417 -0.44241 0.03495 -0.44657 0.02338 C -0.44839 0.01296 -0.44631 0.02176 -0.451 0.0118 C -0.45659 1.11111E-6 -0.46232 -0.01505 -0.46974 -0.02361 C -0.47299 -0.03218 -0.48015 -0.04167 -0.48627 -0.04329 C -0.49213 -0.04491 -0.50384 -0.04699 -0.50384 -0.04699 C -0.51217 -0.05208 -0.52063 -0.0537 -0.52922 -0.05695 C -0.57152 -0.05625 -0.61369 -0.05602 -0.65599 -0.05486 C -0.66146 -0.05463 -0.66732 -0.04954 -0.67252 -0.04699 C -0.67539 -0.0456 -0.68138 -0.04329 -0.68138 -0.04329 C -0.6871 -0.03634 -0.69556 -0.03125 -0.70233 -0.02755 C -0.70337 -0.02616 -0.70441 -0.02477 -0.70558 -0.02361 C -0.70663 -0.02269 -0.70793 -0.02245 -0.70897 -0.02153 C -0.72003 -0.01065 -0.71157 -0.01597 -0.71886 -0.01181 C -0.72172 -0.0044 -0.72511 -0.00255 -0.72875 0.00393 C -0.73578 0.01643 -0.72576 0.0037 -0.73435 0.01366 C -0.73851 0.02592 -0.74424 0.03634 -0.75192 0.0412 C -0.75713 0.05486 -0.75088 0.04074 -0.75739 0.04907 C -0.76168 0.0544 -0.76311 0.06157 -0.76741 0.06667 C -0.77092 0.07592 -0.77548 0.08356 -0.77951 0.09213 C -0.78381 0.10139 -0.78602 0.10972 -0.78941 0.11967 C -0.79292 0.13009 -0.79813 0.13866 -0.80151 0.14907 C -0.80229 0.15162 -0.80307 0.15417 -0.80372 0.15671 C -0.80424 0.15856 -0.80424 0.16088 -0.80489 0.16273 C -0.80581 0.16551 -0.80724 0.16782 -0.80815 0.1706 C -0.80984 0.17569 -0.81114 0.18102 -0.81257 0.18634 C -0.81375 0.19051 -0.817 0.19792 -0.817 0.19792 C -0.81921 0.21065 -0.81635 0.19653 -0.82142 0.2118 C -0.82442 0.22083 -0.82585 0.23055 -0.8291 0.23912 C -0.83262 0.25949 -0.82715 0.22986 -0.83236 0.25092 C -0.83301 0.25347 -0.83288 0.25648 -0.83353 0.2588 C -0.8347 0.26296 -0.83795 0.2706 -0.83795 0.2706 C -0.83978 0.28055 -0.84342 0.28819 -0.84563 0.29792 C -0.84798 0.30833 -0.84876 0.31805 -0.85227 0.32731 C -0.85422 0.3375 -0.85501 0.34722 -0.85774 0.35671 C -0.85787 0.35833 -0.85995 0.37847 -0.85995 0.38032 C -0.85995 0.39792 -0.85618 0.4125 -0.85448 0.4294 C -0.85175 0.45602 -0.84772 0.4831 -0.839 0.50579 C -0.83652 0.51967 -0.84004 0.50324 -0.83457 0.51759 C -0.83392 0.51921 -0.83405 0.52153 -0.83353 0.52338 C -0.83223 0.52755 -0.83054 0.53125 -0.8291 0.53518 C -0.82832 0.53727 -0.82689 0.5412 -0.82689 0.5412 C -0.82559 0.55116 -0.82247 0.55903 -0.82025 0.56852 C -0.81804 0.57801 -0.81687 0.58727 -0.81362 0.59606 C -0.81166 0.61134 -0.80672 0.62338 -0.80268 0.63727 C -0.79878 0.65092 -0.795 0.66342 -0.78615 0.66852 C -0.78108 0.67546 -0.77548 0.68171 -0.76962 0.68634 C -0.76637 0.68889 -0.76246 0.68866 -0.7596 0.69213 C -0.75491 0.69768 -0.7475 0.70347 -0.74203 0.70579 C -0.7376 0.71065 -0.73318 0.71296 -0.72875 0.71759 C -0.72381 0.72268 -0.7186 0.72917 -0.71339 0.73333 C -0.70129 0.74282 -0.71795 0.725 -0.70337 0.73912 C -0.70038 0.74213 -0.69804 0.74768 -0.69465 0.74907 C -0.6858 0.75278 -0.67708 0.75972 -0.6681 0.76273 C -0.64532 0.77037 -0.62293 0.77477 -0.59977 0.77639 C -0.58246 0.78287 -0.56449 0.78773 -0.54692 0.79005 C -0.50423 0.81018 -0.45855 0.78842 -0.41455 0.79606 C -0.3729 0.81967 -0.2447 0.80972 -0.2404 0.80972 C -0.15033 0.80856 -0.14057 0.81713 -0.08603 0.80393 C -0.08005 0.79861 -0.07367 0.79699 -0.06729 0.79398 C -0.0613 0.78704 -0.05441 0.78148 -0.04738 0.77847 C -0.04517 0.77592 -0.04308 0.77315 -0.04087 0.7706 C -0.0397 0.76921 -0.03957 0.7662 -0.03866 0.76458 C -0.03775 0.76296 -0.03644 0.76204 -0.03527 0.76065 C -0.03267 0.7537 -0.03163 0.74792 -0.02759 0.74305 C -0.0272 0.7412 -0.02681 0.73912 -0.02642 0.73727 C -0.02603 0.73518 -0.02538 0.73125 -0.02538 0.73125 " pathEditMode="relative" ptsTypes="fffffffffffffffff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" y="102476"/>
            <a:ext cx="12011488" cy="7941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Николай Владимирович </a:t>
            </a:r>
            <a:r>
              <a:rPr lang="ru-RU" sz="2400" b="1" dirty="0" err="1" smtClean="0"/>
              <a:t>Адлерберг</a:t>
            </a:r>
            <a:r>
              <a:rPr lang="ru-RU" sz="2400" b="1" dirty="0" smtClean="0"/>
              <a:t> (1819-1892) – русский государственный и военный деятель, генерал-адъютант, писатель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9910" y="2493601"/>
            <a:ext cx="5224375" cy="3598303"/>
          </a:xfrm>
          <a:blipFill>
            <a:blip r:embed="rId2" cstate="email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marL="0" indent="17463" algn="just">
              <a:buNone/>
            </a:pPr>
            <a:r>
              <a:rPr lang="ru-RU" dirty="0" smtClean="0"/>
              <a:t>      Богато одаренный от природы и прекрасно образованный, граф </a:t>
            </a:r>
            <a:r>
              <a:rPr lang="ru-RU" dirty="0" err="1" smtClean="0"/>
              <a:t>Адлерберг</a:t>
            </a:r>
            <a:r>
              <a:rPr lang="ru-RU" dirty="0" smtClean="0"/>
              <a:t> дважды совершил путешествие в Палестину, описание которого в 1845 году появилось под названием «Из Рима в Иерусалим». Второй  раз граф побывал в Иерусалиме в 1860 году. Рассказ об этом появился в двух томах в Петербурге в 1867 году на французском языке.</a:t>
            </a:r>
            <a:endParaRPr lang="ru-RU" dirty="0"/>
          </a:p>
        </p:txBody>
      </p:sp>
      <p:pic>
        <p:nvPicPr>
          <p:cNvPr id="7170" name="Picture 2" descr="C:\Users\класс\Pictures\Nikolay_Adlerber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7954" y="2420258"/>
            <a:ext cx="2802391" cy="3581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90785">
            <a:off x="10157142" y="952213"/>
            <a:ext cx="1671031" cy="130854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226E-6 -1.48148E-6 C 0.00755 -0.00879 0.00937 -0.01342 0.01328 -0.02754 C 0.01484 -0.03912 0.01575 -0.04167 0.01211 -0.05694 C 0.01028 -0.06458 0.00052 -0.06898 -0.00325 -0.07268 C -0.01015 -0.0794 -0.01679 -0.08032 -0.02421 -0.08449 C -0.03566 -0.09074 -0.03696 -0.09236 -0.05063 -0.09421 C -0.07224 -0.10092 -0.09098 -0.09398 -0.11128 -0.08634 C -0.11779 -0.08055 -0.1243 -0.07245 -0.1312 -0.06875 C -0.13224 -0.06736 -0.13328 -0.06574 -0.13445 -0.06481 C -0.13549 -0.06389 -0.13679 -0.06412 -0.13784 -0.06296 C -0.13914 -0.06134 -0.13992 -0.05856 -0.14109 -0.05694 C -0.14656 -0.0493 -0.15228 -0.04329 -0.15762 -0.03542 C -0.15879 -0.03356 -0.15996 -0.03171 -0.161 -0.02963 C -0.16218 -0.02708 -0.16296 -0.02384 -0.16426 -0.02176 C -0.16621 -0.01852 -0.1709 -0.01389 -0.1709 -0.01389 C -0.17454 -0.00393 -0.17194 -0.00926 -0.17975 -1.48148E-6 C -0.18235 0.00301 -0.18404 0.00764 -0.18625 0.01158 C -0.18938 0.01713 -0.19367 0.02292 -0.19732 0.02732 C -0.20331 0.04375 -0.19537 0.02384 -0.20278 0.03704 C -0.2037 0.03866 -0.20409 0.04144 -0.205 0.04306 C -0.21164 0.05486 -0.22283 0.06528 -0.23155 0.07037 C -0.23962 0.07523 -0.2296 0.0706 -0.24587 0.07639 C -0.24769 0.07708 -0.25133 0.07824 -0.25133 0.07824 C -0.30457 0.07708 -0.31277 0.07894 -0.34843 0.07246 C -0.36353 0.06158 -0.37668 0.04699 -0.39021 0.03125 C -0.39203 0.02917 -0.39412 0.02801 -0.39581 0.02546 C -0.40453 0.0125 -0.41195 -0.00162 -0.42119 -0.01389 C -0.42223 -0.01528 -0.42236 -0.01829 -0.4234 -0.01967 C -0.42913 -0.02824 -0.43642 -0.03495 -0.44319 -0.0412 C -0.44657 -0.04421 -0.44813 -0.04305 -0.45204 -0.04514 C -0.46935 -0.05393 -0.47742 -0.05532 -0.4972 -0.05694 C -0.5162 -0.06412 -0.52323 -0.06018 -0.549 -0.05903 C -0.55733 -0.05741 -0.56631 -0.05694 -0.57438 -0.05301 C -0.58519 -0.04768 -0.59573 -0.04074 -0.6064 -0.03542 C -0.6146 -0.03125 -0.6258 -0.02731 -0.63283 -0.01782 C -0.63998 -0.0081 -0.64701 0.00278 -0.65261 0.01551 C -0.6543 0.01921 -0.65495 0.02431 -0.65703 0.02732 C -0.65886 0.02986 -0.66094 0.03218 -0.66263 0.03519 C -0.66992 0.04792 -0.67044 0.06875 -0.67474 0.08426 C -0.67721 0.1169 -0.67513 0.15996 -0.65821 0.18033 C -0.65157 0.19815 -0.65053 0.19421 -0.6405 0.20579 C -0.63465 0.2125 -0.62853 0.21968 -0.62176 0.22338 C -0.61564 0.23079 -0.61018 0.23796 -0.60302 0.24097 C -0.59235 0.25371 -0.58141 0.26412 -0.56996 0.27431 C -0.56553 0.28264 -0.56033 0.2882 -0.55668 0.29792 C -0.552 0.32431 -0.5533 0.37801 -0.56892 0.39607 C -0.5736 0.40857 -0.57946 0.42083 -0.58649 0.4294 C -0.59157 0.44259 -0.60003 0.45139 -0.6064 0.46273 C -0.60783 0.4706 -0.60927 0.47847 -0.61083 0.48611 C -0.60992 0.50972 -0.61109 0.51343 -0.60523 0.5294 C -0.60302 0.5419 -0.59651 0.56366 -0.59091 0.57246 C -0.5861 0.57986 -0.57881 0.58796 -0.57334 0.59398 C -0.56592 0.60185 -0.55968 0.61134 -0.55239 0.61945 C -0.54731 0.625 -0.54119 0.62662 -0.53586 0.63125 C -0.51985 0.64514 -0.50358 0.65347 -0.48614 0.66065 C -0.47416 0.6713 -0.46037 0.67222 -0.44761 0.67824 C -0.42926 0.68681 -0.41117 0.68958 -0.39242 0.69398 C -0.38162 0.69653 -0.37251 0.70046 -0.36158 0.70185 C -0.35155 0.70463 -0.35715 0.70278 -0.34505 0.70764 C -0.33711 0.71088 -0.32084 0.71158 -0.32084 0.71158 C -0.31212 0.71574 -0.30327 0.71783 -0.29429 0.71945 C -0.28361 0.72454 -0.27359 0.72616 -0.2624 0.72732 C -0.2529 0.73033 -0.24326 0.73287 -0.23376 0.73519 C -0.2266 0.73912 -0.21892 0.73843 -0.21164 0.74097 C -0.20734 0.74259 -0.19849 0.74491 -0.19849 0.74491 C -0.17897 0.74421 -0.15944 0.74491 -0.14005 0.74306 C -0.13875 0.74283 -0.13797 0.73982 -0.13666 0.73912 C -0.13354 0.7375 -0.11753 0.73542 -0.11571 0.73519 C -0.09996 0.72384 -0.12144 0.73843 -0.1036 0.7294 C -0.09137 0.72315 -0.07966 0.71505 -0.06729 0.70972 C -0.05961 0.70301 -0.05128 0.69931 -0.04295 0.69607 C -0.03918 0.69445 -0.03983 0.69352 -0.03631 0.69005 C -0.03059 0.68449 -0.02538 0.68148 -0.01978 0.67639 C -0.01666 0.6706 -0.01262 0.66713 -0.00989 0.66065 C -0.00833 0.65695 -0.00729 0.65208 -0.00547 0.64884 C -0.00442 0.64699 -0.00221 0.64306 -0.00221 0.64306 " pathEditMode="relative" ptsTypes="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0"/>
            <a:ext cx="11051179" cy="1140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Нестор Васильевич Кукольник (1809 – 1868) – русский прозаик, драматург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4485" y="2549236"/>
            <a:ext cx="3977443" cy="263236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В 20-е годы </a:t>
            </a:r>
            <a:r>
              <a:rPr lang="en-US" dirty="0" smtClean="0"/>
              <a:t>XIX </a:t>
            </a:r>
            <a:r>
              <a:rPr lang="ru-RU" dirty="0" smtClean="0"/>
              <a:t> века  странствовали по Ближнему  Востоку дипломат Давыдов (одаренный рисовальщик) и </a:t>
            </a:r>
            <a:r>
              <a:rPr lang="ru-RU" dirty="0" err="1" smtClean="0"/>
              <a:t>знаментый</a:t>
            </a:r>
            <a:r>
              <a:rPr lang="ru-RU" dirty="0" smtClean="0"/>
              <a:t> художник Карл Брюллов. В этой поездке участвовал также Кукольник. Воспоминания о Палестине остались в его стихах.</a:t>
            </a:r>
          </a:p>
        </p:txBody>
      </p:sp>
      <p:pic>
        <p:nvPicPr>
          <p:cNvPr id="8194" name="Picture 2" descr="C:\Users\класс\Pictures\240px-Briullov-kukoln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5737" y="2194561"/>
            <a:ext cx="2832577" cy="3874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90785">
            <a:off x="10114368" y="807053"/>
            <a:ext cx="1865433" cy="146077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9861157" y="2258292"/>
            <a:ext cx="16928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 горных стран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Пал туман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На долины, -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И покрыл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Ряд могил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Палестины.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Прах отцов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Ждет веков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Обновленья.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Ночи тень 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Сменит день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Возвращенья: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Загорит,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Заблестит</a:t>
            </a: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Свет денницы.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43E-6 1.11111E-6 C 0.00456 -0.02616 -0.00312 -0.04722 -0.01653 -0.05486 C -0.02148 -0.06065 -0.03723 -0.06898 -0.04308 -0.0706 C -0.04985 -0.07546 -0.05688 -0.07801 -0.06404 -0.08033 C -0.07445 -0.08773 -0.08695 -0.08935 -0.09814 -0.09213 C -0.13003 -0.09097 -0.13992 -0.09514 -0.16322 -0.08426 C -0.16426 -0.08287 -0.1653 -0.08125 -0.16647 -0.08033 C -0.16855 -0.0787 -0.17311 -0.07662 -0.17311 -0.07662 C -0.1817 -0.06482 -0.18977 -0.05 -0.19849 -0.03935 C -0.20383 -0.025 -0.21072 -0.0125 -0.21619 0.00185 C -0.21788 0.00648 -0.22127 0.0088 -0.2227 0.01366 C -0.22647 0.02708 -0.23194 0.03773 -0.23715 0.04907 C -0.24222 0.05995 -0.24587 0.07454 -0.25146 0.08426 C -0.25225 0.0875 -0.25277 0.09097 -0.25368 0.09398 C -0.25498 0.09815 -0.2581 0.10579 -0.2581 0.10579 C -0.26084 0.12199 -0.25654 0.0993 -0.2624 0.11967 C -0.26305 0.12199 -0.26318 0.12477 -0.26357 0.12731 C -0.26396 0.12986 -0.26396 0.13287 -0.26461 0.13518 C -0.26539 0.13819 -0.26695 0.14028 -0.26799 0.14305 C -0.26891 0.1456 -0.26956 0.14815 -0.27021 0.15092 C -0.27099 0.15417 -0.27177 0.15741 -0.27242 0.16065 C -0.27281 0.16273 -0.27307 0.16481 -0.27346 0.16667 C -0.27789 0.18565 -0.28491 0.20255 -0.29116 0.21967 C -0.29337 0.22569 -0.29988 0.23171 -0.30327 0.23518 C -0.31264 0.24491 -0.32253 0.25787 -0.33307 0.26273 C -0.33763 0.26829 -0.34231 0.26759 -0.34739 0.2706 C -0.36835 0.26967 -0.38826 0.27384 -0.40804 0.26458 C -0.41507 0.25625 -0.42249 0.24444 -0.43004 0.23912 C -0.43368 0.22592 -0.43941 0.21713 -0.44436 0.20579 C -0.45217 0.18866 -0.44657 0.19583 -0.45321 0.18819 C -0.45685 0.17523 -0.4631 0.16852 -0.46753 0.15671 C -0.47651 0.13333 -0.48952 0.12037 -0.5028 0.10579 C -0.50735 0.10092 -0.511 0.09491 -0.51607 0.09213 C -0.52336 0.08287 -0.52922 0.07755 -0.53807 0.07454 C -0.552 0.06204 -0.56905 0.05717 -0.58441 0.05486 C -0.59248 0.05208 -0.60068 0.05231 -0.60862 0.04907 C -0.67656 0.05023 -0.70246 0.04305 -0.75413 0.06273 C -0.75804 0.0662 -0.76246 0.06829 -0.76624 0.07245 C -0.77353 0.08079 -0.76767 0.07685 -0.77405 0.08032 C -0.77704 0.08426 -0.77964 0.08912 -0.7829 0.09213 C -0.78784 0.09653 -0.79578 0.10162 -0.80047 0.10787 C -0.81192 0.12268 -0.79734 0.10486 -0.81036 0.11759 C -0.8144 0.12153 -0.817 0.12662 -0.82142 0.1294 C -0.83522 0.14676 -0.84824 0.16713 -0.85448 0.19606 C -0.85709 0.20833 -0.85891 0.22153 -0.86216 0.23333 C -0.86399 0.24792 -0.86633 0.26042 -0.8688 0.27454 C -0.86997 0.29329 -0.87075 0.31296 -0.87323 0.33125 C -0.87297 0.35995 -0.87518 0.42824 -0.87101 0.47245 C -0.8701 0.48264 -0.8701 0.4787 -0.86776 0.48819 C -0.86607 0.49514 -0.86607 0.50278 -0.86438 0.50972 C -0.86164 0.52083 -0.85709 0.53125 -0.85344 0.5412 C -0.8485 0.55486 -0.84537 0.57199 -0.83913 0.58426 C -0.83574 0.59097 -0.8291 0.6044 -0.82468 0.60972 C -0.82012 0.61528 -0.81466 0.62083 -0.81036 0.62731 C -0.80567 0.63449 -0.80216 0.63981 -0.79604 0.64305 C -0.78901 0.65162 -0.78147 0.65717 -0.77405 0.66458 C -0.76819 0.6706 -0.76389 0.67662 -0.75752 0.68032 C -0.75426 0.68217 -0.75075 0.68241 -0.74749 0.68426 C -0.7406 0.68842 -0.7337 0.69236 -0.72667 0.69606 C -0.71066 0.7044 -0.69478 0.71366 -0.67812 0.71759 C -0.66992 0.72268 -0.66146 0.72245 -0.65274 0.72338 C -0.58909 0.76412 -0.51751 0.72338 -0.44982 0.72153 C -0.44384 0.7213 -0.43225 0.71574 -0.43225 0.71574 C -0.42028 0.70833 -0.40804 0.70278 -0.39581 0.69606 C -0.38865 0.6875 -0.39724 0.69676 -0.38592 0.69005 C -0.3811 0.68727 -0.37655 0.68125 -0.3716 0.67847 C -0.36392 0.66921 -0.36717 0.67315 -0.36171 0.66667 C -0.35572 0.65949 -0.34166 0.65694 -0.33516 0.65486 C -0.33294 0.65509 -0.31355 0.65602 -0.30769 0.6588 C -0.30613 0.65949 -0.30483 0.6618 -0.30327 0.66273 C -0.30184 0.66366 -0.30027 0.66389 -0.29884 0.66458 C -0.28491 0.67685 -0.27073 0.68542 -0.25589 0.69398 C -0.25472 0.69606 -0.25381 0.69838 -0.25251 0.7 C -0.2512 0.70162 -0.24938 0.70208 -0.24808 0.70393 C -0.24704 0.70532 -0.24691 0.70833 -0.24587 0.70972 C -0.23897 0.71829 -0.22621 0.7294 -0.2184 0.73333 C -0.21372 0.73565 -0.20864 0.73634 -0.20396 0.73912 C -0.19862 0.74236 -0.19419 0.74514 -0.1886 0.74699 C -0.17897 0.75555 -0.19042 0.74653 -0.17532 0.75301 C -0.17051 0.75509 -0.16608 0.75903 -0.161 0.76065 C -0.1515 0.76921 -0.12886 0.7713 -0.11688 0.77454 C -0.09996 0.77384 -0.08317 0.77361 -0.06625 0.77245 C -0.0587 0.77199 -0.05258 0.76528 -0.04529 0.76273 C -0.04191 0.7588 -0.03879 0.75787 -0.03527 0.75486 C -0.03111 0.75139 -0.0272 0.74676 -0.02317 0.74305 C -0.01783 0.73009 -0.00898 0.72592 -0.00338 0.71366 C -0.00039 0.70717 -0.00078 0.70532 0.00104 0.69606 C 0.00143 0.69398 0.00221 0.69005 0.00221 0.69005 " pathEditMode="relative" ptsTypes="fffffffffff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760" y="0"/>
            <a:ext cx="10097589" cy="1087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Николай Васильевич Гоголь (1809 – 1852) – русский прозаик, драматург, критик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47" y="2229020"/>
            <a:ext cx="4554163" cy="336821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marL="79375" indent="-79375" algn="just">
              <a:buNone/>
            </a:pPr>
            <a:r>
              <a:rPr lang="ru-RU" dirty="0" smtClean="0"/>
              <a:t>      </a:t>
            </a:r>
            <a:r>
              <a:rPr lang="ru-RU" b="1" dirty="0" smtClean="0">
                <a:cs typeface="Simplified Arabic Fixed" pitchFamily="49" charset="-78"/>
              </a:rPr>
              <a:t>Гоголь в письме к Жуковскому в феврале 1850 года напишет: «Как сквозь сон, видится мне самый Иерусалим с </a:t>
            </a:r>
            <a:r>
              <a:rPr lang="ru-RU" b="1" dirty="0" err="1" smtClean="0">
                <a:cs typeface="Simplified Arabic Fixed" pitchFamily="49" charset="-78"/>
              </a:rPr>
              <a:t>Элеонской</a:t>
            </a:r>
            <a:r>
              <a:rPr lang="ru-RU" b="1" dirty="0" smtClean="0">
                <a:cs typeface="Simplified Arabic Fixed" pitchFamily="49" charset="-78"/>
              </a:rPr>
              <a:t> горы, - одно место, где он  кажется обширным и великолепным; поднимаясь вместе с горою, как бы на приподнятой доске, выказывается весь, малые дома кажутся большими, небольшие выбеленные выпуклости на их плоских крышах, отделяясь резко своей белизной от необыкновенно синего неба, представляют вместе с остриями минаретов какой-то играющий вид».</a:t>
            </a:r>
          </a:p>
        </p:txBody>
      </p:sp>
      <p:pic>
        <p:nvPicPr>
          <p:cNvPr id="7" name="Picture 4" descr="E:\фоны\гого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662" y="1985967"/>
            <a:ext cx="3084183" cy="3690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lum bright="30000" contrast="-30000"/>
          </a:blip>
          <a:srcRect/>
          <a:stretch>
            <a:fillRect/>
          </a:stretch>
        </p:blipFill>
        <p:spPr bwMode="auto">
          <a:xfrm>
            <a:off x="9074752" y="2389910"/>
            <a:ext cx="2869504" cy="280693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180" y="1394741"/>
            <a:ext cx="10515600" cy="4876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sz="3000" b="1" dirty="0" smtClean="0"/>
              <a:t>«Путешествие мое не есть простое поклонение. Много, много мне нужно будет там обдумать у Гроба Самого Господа, от Него испросить благословение на все, в самой той земле, где ходили Его небесные стопы». </a:t>
            </a:r>
          </a:p>
          <a:p>
            <a:pPr algn="r">
              <a:buNone/>
            </a:pPr>
            <a:r>
              <a:rPr lang="ru-RU" sz="2100" b="1" dirty="0" smtClean="0"/>
              <a:t>(1 апреля 1847 г., из письма к Шереметьевой)</a:t>
            </a:r>
          </a:p>
          <a:p>
            <a:pPr algn="just">
              <a:buNone/>
            </a:pPr>
            <a:endParaRPr lang="ru-RU" sz="2100" b="1" dirty="0" smtClean="0"/>
          </a:p>
          <a:p>
            <a:pPr algn="just">
              <a:buNone/>
            </a:pPr>
            <a:r>
              <a:rPr lang="ru-RU" sz="3000" b="1" dirty="0" smtClean="0"/>
              <a:t>       В 1848 году Гоголь посетит Иерусалим.</a:t>
            </a:r>
          </a:p>
          <a:p>
            <a:pPr algn="just">
              <a:buNone/>
            </a:pPr>
            <a:endParaRPr lang="ru-RU" sz="3000" b="1" dirty="0" smtClean="0"/>
          </a:p>
          <a:p>
            <a:pPr algn="just">
              <a:buNone/>
            </a:pPr>
            <a:r>
              <a:rPr lang="ru-RU" sz="3000" b="1" dirty="0" smtClean="0"/>
              <a:t>      «Скажу вам, что еще никогда не был я так мало доволен состоянием сердца своего, как в Иерусалиме и после Иерусалима. Только разве что больше увидел черствость свою и свое себялюбие – вот весь результат». </a:t>
            </a:r>
          </a:p>
          <a:p>
            <a:pPr algn="r">
              <a:buNone/>
            </a:pPr>
            <a:r>
              <a:rPr lang="ru-RU" sz="2400" b="1" dirty="0" smtClean="0"/>
              <a:t>(21 апреля 1848 года, из письма к отцу Матфею Константиновскому)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03050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Дорошевич </a:t>
            </a:r>
            <a:r>
              <a:rPr lang="ru-RU" sz="2800" b="1" dirty="0" err="1" smtClean="0"/>
              <a:t>Влас</a:t>
            </a:r>
            <a:r>
              <a:rPr lang="ru-RU" sz="2800" b="1" dirty="0" smtClean="0"/>
              <a:t> Михайлович (1864 - 1922) – русский писатель, публицист, критик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7123" y="1896934"/>
            <a:ext cx="5672551" cy="360332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0" indent="17463" algn="just">
              <a:buNone/>
            </a:pPr>
            <a:r>
              <a:rPr lang="ru-RU" b="1" dirty="0" smtClean="0"/>
              <a:t>      «Все готово к отъезду. Остается два часа, и я пользуюсь ими, чтобы взять ослика и поехать на вершину Елеонской горы…</a:t>
            </a:r>
          </a:p>
          <a:p>
            <a:pPr marL="0" indent="17463" algn="just">
              <a:buNone/>
            </a:pPr>
            <a:r>
              <a:rPr lang="ru-RU" b="1" dirty="0" smtClean="0"/>
              <a:t>        Я поднимаюсь на колокольню церкви Вознесения, и вот она вся передо мной, эта Святая Земля, привлекающая к себе сердца и мысли всего мира. Такая маленькая, такая великая… Внизу Иерусалим, горный город, покрытый куполами храмов христиан, </a:t>
            </a:r>
            <a:r>
              <a:rPr lang="ru-RU" b="1" dirty="0" err="1" smtClean="0"/>
              <a:t>магометян</a:t>
            </a:r>
            <a:r>
              <a:rPr lang="ru-RU" b="1" dirty="0" smtClean="0"/>
              <a:t>, евреев. Иерусалим, полный великого и священного прошлого. Словно две бездны зияют около долины </a:t>
            </a:r>
            <a:r>
              <a:rPr lang="ru-RU" b="1" dirty="0" err="1" smtClean="0"/>
              <a:t>Иосафата</a:t>
            </a:r>
            <a:r>
              <a:rPr lang="ru-RU" b="1" dirty="0" smtClean="0"/>
              <a:t>, </a:t>
            </a:r>
            <a:r>
              <a:rPr lang="ru-RU" b="1" dirty="0" err="1" smtClean="0"/>
              <a:t>Геннона</a:t>
            </a:r>
            <a:r>
              <a:rPr lang="ru-RU" b="1" dirty="0" smtClean="0"/>
              <a:t>… долина Суда и долина Казни. И голубым пологом раскинувшееся  надо всем небо, безоблачное, ясное, нежное, доброе и милосердное…»</a:t>
            </a:r>
            <a:endParaRPr lang="ru-RU" b="1" dirty="0"/>
          </a:p>
        </p:txBody>
      </p:sp>
      <p:pic>
        <p:nvPicPr>
          <p:cNvPr id="12290" name="Picture 2" descr="C:\Users\класс\Pictures\Дорошеви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303" y="1785256"/>
            <a:ext cx="3284220" cy="394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90785">
            <a:off x="10384731" y="521353"/>
            <a:ext cx="1891212" cy="148096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1204 C -0.0013 0.00116 0.00429 -0.00718 0.00768 -0.01736 C 0.01054 -0.03472 0.00937 -0.05324 0.00429 -0.06806 C 0.00195 -0.08194 -0.00352 -0.09144 -0.00885 -0.10162 C -0.00963 -0.10347 -0.01002 -0.10648 -0.01093 -0.1081 C -0.01679 -0.11944 -0.02668 -0.12431 -0.0341 -0.12917 C -0.05402 -0.14167 -0.07458 -0.14537 -0.09554 -0.15023 C -0.1135 -0.16204 -0.1407 -0.15301 -0.15489 -0.15255 C -0.15905 -0.14699 -0.16335 -0.14699 -0.1679 -0.14398 C -0.1778 -0.13148 -0.18886 -0.12245 -0.19875 -0.11019 C -0.20409 -0.1037 -0.20864 -0.09491 -0.21411 -0.08889 C -0.21893 -0.0838 -0.22504 -0.08056 -0.22947 -0.07431 C -0.23077 -0.07269 -0.23142 -0.06991 -0.23272 -0.06806 C -0.2365 -0.06343 -0.24275 -0.0581 -0.24704 -0.05532 C -0.26188 -0.03681 -0.27515 -0.01412 -0.28882 0.00787 C -0.29364 0.01574 -0.29793 0.02731 -0.30418 0.03102 C -0.31069 0.04977 -0.29936 0.01875 -0.31407 0.04792 C -0.31954 0.05856 -0.32631 0.06644 -0.33386 0.07106 C -0.34167 0.08264 -0.35364 0.08542 -0.3634 0.08796 C -0.37707 0.08727 -0.39047 0.08727 -0.40414 0.08588 C -0.41468 0.08495 -0.42445 0.07454 -0.43486 0.07106 C -0.43915 0.06528 -0.43772 0.06644 -0.44371 0.0625 C -0.44566 0.06111 -0.45009 0.05856 -0.45009 0.0588 C -0.45126 0.05718 -0.4523 0.05556 -0.45347 0.0544 C -0.4549 0.05278 -0.45646 0.05185 -0.4579 0.05 C -0.46284 0.04421 -0.46427 0.03819 -0.47 0.03519 C -0.47417 0.02731 -0.47703 0.02616 -0.48197 0.02037 C -0.48978 0.01157 -0.49278 0.00324 -0.50072 -0.00069 C -0.5136 -0.01875 -0.53573 -0.02176 -0.55122 -0.02384 C -0.57894 -0.02315 -0.60745 -0.03148 -0.63452 -0.01968 C -0.64233 -0.0162 -0.65105 -0.00972 -0.65886 -0.00486 C -0.6599 -0.00347 -0.66094 -0.00162 -0.66211 -0.00069 C -0.66407 0.00116 -0.66862 0.00347 -0.66862 0.0037 C -0.67344 0.01042 -0.67539 0.01019 -0.68073 0.01435 C -0.68919 0.02037 -0.69778 0.02731 -0.70598 0.03519 C -0.71209 0.04745 -0.72081 0.05509 -0.72784 0.06481 C -0.73461 0.07407 -0.72784 0.06806 -0.73448 0.0794 C -0.73956 0.08843 -0.74672 0.09421 -0.75101 0.10486 C -0.75778 0.12199 -0.7678 0.14792 -0.77184 0.16806 C -0.776 0.18889 -0.77978 0.21111 -0.78511 0.23102 C -0.7855 0.23542 -0.78576 0.23981 -0.78615 0.24398 C -0.7868 0.25162 -0.78824 0.26713 -0.78824 0.26736 C -0.78693 0.31204 -0.78758 0.34329 -0.77743 0.38102 C -0.7747 0.39144 -0.77353 0.40069 -0.76962 0.41042 C -0.76702 0.43079 -0.77079 0.40602 -0.7652 0.42731 C -0.75817 0.45417 -0.76988 0.41968 -0.76194 0.44167 C -0.7596 0.46134 -0.75023 0.48009 -0.74333 0.49468 C -0.73305 0.51667 -0.72394 0.53796 -0.71144 0.55602 C -0.69947 0.57315 -0.68658 0.58472 -0.67409 0.59977 C -0.66901 0.60602 -0.66407 0.61412 -0.65886 0.61898 C -0.65313 0.62431 -0.64701 0.62801 -0.64116 0.63356 C -0.63582 0.63889 -0.63439 0.6375 -0.62918 0.64005 C -0.62176 0.64352 -0.61474 0.65 -0.60719 0.65278 C -0.59768 0.65602 -0.58831 0.6588 -0.57855 0.66088 C -0.56371 0.66505 -0.54849 0.67199 -0.53365 0.67384 C -0.5248 0.67523 -0.51608 0.67523 -0.50736 0.67593 C -0.47312 0.69005 -0.43837 0.67731 -0.40414 0.67176 C -0.39308 0.66644 -0.38149 0.66343 -0.37017 0.66088 C -0.36574 0.66204 -0.36106 0.66157 -0.35676 0.66343 C -0.35481 0.66435 -0.35078 0.67338 -0.34921 0.67593 C -0.34557 0.68171 -0.34193 0.68727 -0.33815 0.69282 C -0.33477 0.70278 -0.32943 0.70625 -0.325 0.71389 C -0.3211 0.7206 -0.31407 0.74051 -0.30861 0.7456 C -0.29897 0.75463 -0.28674 0.75602 -0.27672 0.75833 C -0.23468 0.76782 -0.21008 0.76551 -0.1571 0.76667 C -0.13263 0.76597 -0.1079 0.76574 -0.08343 0.76458 C -0.06677 0.76319 -0.05272 0.74074 -0.03736 0.73287 C -0.03046 0.72292 -0.02291 0.71551 -0.01536 0.70741 C -0.01133 0.70301 -0.00339 0.69514 -0.00339 0.69537 C -0.00039 0.6875 0.00377 0.68194 0.00651 0.67384 C 0.01197 0.65833 0.00937 0.66528 0.01432 0.65278 C 0.01471 0.65069 0.01484 0.64861 0.01536 0.64653 C 0.01601 0.64421 0.01705 0.64259 0.01757 0.64005 C 0.01822 0.63681 0.01783 0.63264 0.01874 0.62963 C 0.02226 0.61782 0.02199 0.62986 0.02199 0.62338 " pathEditMode="relative" rAng="0" ptsTypes="ffffff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zgul61\Pictures\1л\Рисунок41 [%P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752" y="3548802"/>
            <a:ext cx="5205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663300"/>
                </a:solidFill>
                <a:latin typeface="Arial Black" pitchFamily="34" charset="0"/>
              </a:rPr>
              <a:t>  </a:t>
            </a:r>
            <a:endParaRPr lang="ru-RU" sz="2000" dirty="0">
              <a:solidFill>
                <a:srgbClr val="663300"/>
              </a:solidFill>
              <a:latin typeface="Arial Black" pitchFamily="34" charset="0"/>
            </a:endParaRPr>
          </a:p>
          <a:p>
            <a:pPr algn="just"/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  Дайте ребенку радость труда, радость успеха в учении. Успех в учении –  единственный источник внутренних сил, рождающих энергию для преодоления трудностей и </a:t>
            </a:r>
            <a:r>
              <a:rPr lang="ru-RU" sz="2000" b="1" dirty="0" smtClean="0">
                <a:solidFill>
                  <a:srgbClr val="663300"/>
                </a:solidFill>
                <a:latin typeface="Arial Black" pitchFamily="34" charset="0"/>
              </a:rPr>
              <a:t>желания </a:t>
            </a:r>
            <a:r>
              <a:rPr lang="ru-RU" sz="2000" b="1" dirty="0">
                <a:solidFill>
                  <a:srgbClr val="663300"/>
                </a:solidFill>
                <a:latin typeface="Arial Black" pitchFamily="34" charset="0"/>
              </a:rPr>
              <a:t>учиться.                                                                                                         </a:t>
            </a:r>
          </a:p>
          <a:p>
            <a:pPr algn="r"/>
            <a:endParaRPr lang="en-US" sz="20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В.А</a:t>
            </a:r>
            <a:r>
              <a:rPr lang="ru-RU" sz="20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Сухомлинский</a:t>
            </a:r>
            <a:endParaRPr lang="en-US" sz="2000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" y="686753"/>
            <a:ext cx="11570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3300"/>
                </a:solidFill>
                <a:latin typeface="Arial Black" pitchFamily="34" charset="0"/>
              </a:rPr>
              <a:t>…радость потому так абсолютно важна, что она есть несомненный плод ощущения Божьего присутствия. Нельзя знать, что Бог есть, и не радоваться…</a:t>
            </a:r>
            <a:endParaRPr lang="ru-RU" dirty="0">
              <a:solidFill>
                <a:srgbClr val="663300"/>
              </a:solidFill>
              <a:latin typeface="Arial Black" pitchFamily="34" charset="0"/>
            </a:endParaRPr>
          </a:p>
          <a:p>
            <a:pPr algn="r"/>
            <a:r>
              <a:rPr lang="ru-RU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отец Александр </a:t>
            </a:r>
            <a:r>
              <a:rPr lang="ru-RU" b="1" i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Шмеман</a:t>
            </a:r>
            <a:r>
              <a:rPr lang="ru-RU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«Дневники»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872" y="2146084"/>
            <a:ext cx="11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3300"/>
                </a:solidFill>
                <a:latin typeface="Arial Black" pitchFamily="34" charset="0"/>
              </a:rPr>
              <a:t>Есть только два способа прожить жизнь. Первый - будто чудес не существует. Второй - будто кругом одни чудеса.</a:t>
            </a:r>
          </a:p>
          <a:p>
            <a:pPr algn="r"/>
            <a:r>
              <a:rPr lang="ru-RU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30300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011" y="0"/>
            <a:ext cx="11582400" cy="9942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И.А. Бунин (1870 – 1953) – русский писатель, поэт, почетный академик Петербургской академии наук, лауреат Нобелевской премии</a:t>
            </a:r>
            <a:endParaRPr lang="ru-RU" sz="2400" b="1" dirty="0"/>
          </a:p>
        </p:txBody>
      </p:sp>
      <p:pic>
        <p:nvPicPr>
          <p:cNvPr id="4" name="Содержимое 3" descr="БУНИ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15342" y="1814947"/>
            <a:ext cx="3108356" cy="3757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2926" y="1734671"/>
            <a:ext cx="70910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                                                Это было весной. За восточной стеной</a:t>
            </a:r>
          </a:p>
          <a:p>
            <a:pPr algn="just"/>
            <a:r>
              <a:rPr lang="ru-RU" b="1" i="1" dirty="0" smtClean="0"/>
              <a:t>                                                      Был горячий и радостный зной.</a:t>
            </a:r>
          </a:p>
          <a:p>
            <a:pPr algn="just"/>
            <a:r>
              <a:rPr lang="ru-RU" b="1" i="1" dirty="0" smtClean="0"/>
              <a:t>                                                      Зеленела трава. На припеке во рву</a:t>
            </a:r>
          </a:p>
          <a:p>
            <a:pPr algn="just"/>
            <a:r>
              <a:rPr lang="ru-RU" b="1" i="1" dirty="0" smtClean="0"/>
              <a:t>                                                      Мак кропил огоньками траву…</a:t>
            </a:r>
          </a:p>
          <a:p>
            <a:pPr algn="r"/>
            <a:r>
              <a:rPr lang="ru-RU" b="1" dirty="0" smtClean="0"/>
              <a:t>«Иерусалим», 1907 г.</a:t>
            </a:r>
          </a:p>
          <a:p>
            <a:pPr algn="r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</a:t>
            </a:r>
            <a:r>
              <a:rPr lang="ru-RU" sz="2000" b="1" dirty="0" smtClean="0"/>
              <a:t>Иван Алексеевич Бунин посетил Иерусалим в апреле-мае 1907 года: «… высятся редкие минареты, католические колокольни и рубчатый черно-синий купол приземистой мечети Омара, занявшей место храма Соломона. За стеной домов, над водоемом, лежащим подо мною, два тоже рубчатых черно-синих купола. Это главы тяжких, вросших в землю храмов над Гробом и Голгофой».  </a:t>
            </a:r>
            <a:endParaRPr lang="ru-RU" sz="2000" b="1" dirty="0"/>
          </a:p>
        </p:txBody>
      </p:sp>
      <p:pic>
        <p:nvPicPr>
          <p:cNvPr id="7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90785">
            <a:off x="10453047" y="601773"/>
            <a:ext cx="1806404" cy="141455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849E-6 2.22222E-6 C -0.06521 0.03403 -0.09202 0.02153 -0.18027 0.02384 C -0.18482 0.02523 -0.18938 0.02708 -0.19367 0.02801 C -0.20187 0.0294 -0.2184 0.03194 -0.2184 0.03217 C -0.25355 0.03032 -0.28869 0.03264 -0.3237 0.02801 C -0.33229 0.02685 -0.3401 0.01828 -0.34817 0.01389 C -0.36392 0.00509 -0.38019 -0.00278 -0.39477 -0.01621 C -0.407 -0.02755 -0.41937 -0.04329 -0.43277 -0.04977 C -0.43759 -0.03472 -0.43238 -0.02037 -0.42796 -0.00602 C -0.4247 0.00416 -0.42262 0.01574 -0.41937 0.02616 C -0.41741 0.0412 -0.41221 0.05347 -0.407 0.06597 C -0.39867 0.08634 -0.39112 0.10903 -0.38019 0.12616 C -0.36886 0.14398 -0.35507 0.16134 -0.34205 0.17592 C -0.33008 0.18981 -0.31641 0.20787 -0.3017 0.21203 C -0.27359 0.23819 -0.30925 0.20741 -0.28569 0.22199 C -0.28257 0.22407 -0.28023 0.22824 -0.2771 0.23032 C -0.24925 0.24791 -0.21346 0.26065 -0.18391 0.26643 C -0.15866 0.26551 -0.13328 0.26551 -0.1079 0.26435 C -0.10621 0.26435 -0.10035 0.25856 -0.09944 0.25787 C -0.09527 0.25532 -0.08707 0.25023 -0.08707 0.25046 C -0.08161 0.2412 -0.08473 0.24514 -0.07614 0.23634 C -0.07497 0.23472 -0.07861 0.23889 -0.07978 0.24004 C -0.08616 0.24722 -0.08252 0.24491 -0.08838 0.24815 C -0.09462 0.25602 -0.10152 0.26551 -0.1079 0.27245 C -0.11102 0.27546 -0.11467 0.27708 -0.11779 0.28032 C -0.12131 0.28379 -0.12404 0.28889 -0.12755 0.29236 C -0.13341 0.29745 -0.14109 0.30023 -0.14721 0.30416 C -0.16256 0.31435 -0.17727 0.32639 -0.19263 0.33657 C -0.20161 0.34236 -0.21255 0.34583 -0.22205 0.34815 C -0.22855 0.35 -0.24157 0.35231 -0.24157 0.35254 C -0.25537 0.35787 -0.26786 0.35903 -0.28205 0.36041 C -0.31524 0.35856 -0.34882 0.36574 -0.38136 0.3544 C -0.39203 0.35092 -0.40245 0.34352 -0.41312 0.34051 C -0.44305 0.33194 -0.47143 0.31921 -0.50032 0.30416 C -0.51516 0.29653 -0.53091 0.29305 -0.54562 0.28426 C -0.549 0.28194 -0.552 0.27847 -0.55538 0.27616 C -0.57464 0.26551 -0.55095 0.28403 -0.57009 0.27014 C -0.57946 0.26342 -0.5887 0.25324 -0.59833 0.24815 C -0.6025 0.25856 -0.60002 0.24953 -0.59963 0.26435 C -0.59885 0.29305 -0.59898 0.32176 -0.59833 0.35046 C -0.59703 0.40509 -0.58271 0.46759 -0.56775 0.51666 C -0.56631 0.52106 -0.56293 0.52639 -0.5615 0.53032 C -0.55785 0.54097 -0.55486 0.55278 -0.55043 0.5625 C -0.54952 0.56528 -0.54809 0.5662 -0.54692 0.56852 C -0.54562 0.57129 -0.54419 0.57361 -0.54315 0.57662 C -0.53898 0.5868 -0.53508 0.59977 -0.52961 0.60879 C -0.51972 0.62546 -0.50696 0.63773 -0.49538 0.65116 C -0.49017 0.65694 -0.48705 0.6618 -0.48067 0.66504 C -0.4726 0.67245 -0.46492 0.68055 -0.45737 0.68866 C -0.45256 0.69375 -0.44436 0.69514 -0.43889 0.69884 C -0.42965 0.70578 -0.42054 0.71574 -0.41078 0.71875 C -0.39008 0.73541 -0.36769 0.73958 -0.34583 0.74907 C -0.33424 0.75393 -0.32435 0.75995 -0.31277 0.76319 C -0.28739 0.78009 -0.26005 0.78472 -0.23298 0.79097 C -0.2171 0.78958 -0.20122 0.78935 -0.18521 0.78703 C -0.17975 0.78634 -0.17467 0.78102 -0.16933 0.77893 C -0.13862 0.76805 -0.16842 0.78102 -0.14838 0.77106 C -0.12781 0.76041 -0.10634 0.75416 -0.08603 0.74282 C -0.06742 0.73264 -0.08629 0.7412 -0.07484 0.73287 C -0.06807 0.72801 -0.06065 0.72477 -0.05401 0.71875 C -0.04087 0.70741 -0.05232 0.71319 -0.04178 0.70856 C -0.03683 0.70278 -0.03306 0.6993 -0.02707 0.69676 C -0.02147 0.69028 -0.02551 0.69398 -0.01848 0.69074 C -0.01718 0.69004 -0.01484 0.68866 -0.01484 0.68889 " pathEditMode="relative" rAng="0" ptsTypes="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4340716"/>
              </p:ext>
            </p:extLst>
          </p:nvPr>
        </p:nvGraphicFramePr>
        <p:xfrm>
          <a:off x="346229" y="435560"/>
          <a:ext cx="5107579" cy="591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579"/>
              </a:tblGrid>
              <a:tr h="591429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«Фасад камня сер и тяжел. Входы его в больших глубоких сводах, украшенных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обветшалыми барельефами… Дальше… под балдахином, увешанным дорогими разноцветными лампадами, - желто-розовая плита: Камень Помазания. Налево – ротонда под колоссальным несведенным куполом… Посреди – часовня песочного мрамора, вся в блестящих окладах и горящих лампадах. У входа ее горят разноцветные свечи, перевитые сусальным золотом, выше роста человеческого… Служат и в греческом соборе, рядом, и в католических приделах, и на Голгофе – маленьком темном алтаре, куда поднимаются из преддверия Ротонды по мраморной лестнице…»</a:t>
                      </a:r>
                    </a:p>
                    <a:p>
                      <a:pPr algn="r"/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Из рассказа «Камень»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56252" y="419222"/>
          <a:ext cx="4995817" cy="5877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817"/>
              </a:tblGrid>
              <a:tr h="5877077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«За иссохшим руслом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Кедрона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дорога поднимается – мимо погребальной пещеры Богоматери, Гефсиманского сада и гробниц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Авесалома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Иосафата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по каменистым склонам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Элеона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среди несметных плит еврейского некрополя, стоящих как раскрытые книги, испещренные крупными письменами.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Есть ли в мире другая земля, где бы сочеталось столько дорогих для человеческого сердца воспоминаний?»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«Солнце уже клонится к западу, за Иерусалим. От его восточной стены пала тень. Но ослепительно-золотисты скаты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Элеона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дорога, извилисто прорезанная по ним, плиты и гробницы. Золотиста лазурь над </a:t>
                      </a:r>
                      <a:r>
                        <a:rPr lang="ru-RU" sz="1800" b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Кедроном</a:t>
                      </a:r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 горой…»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«И живым кажется образ Иисуса. Сколько раз подходил он сюда, похудевший, побледневший за дорогу в пустыне!»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Из рассказа «Пустыня дьявола»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66769">
            <a:off x="4679094" y="5140468"/>
            <a:ext cx="1615749" cy="13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11545  0.017 -0.11545  C 0.034 -0.20958  0.061 -0.24688  0.1 -0.24688  C 0.12 -0.24688  0.138 -0.23267  0.152 -0.20958  C 0.162 -0.1936  0.174 -0.18472  0.187 -0.18472  C 0.212 -0.18472  0.233 -0.21669  0.241 -0.26287  C 0.241 -0.26287  0.25 -0.31793  0.25 -0.31793  C 0.25 -0.31793  0.232 -0.2007  0.232 -0.2007  C 0.215 -0.10834  0.188 -0.07105  0.15 -0.07105  C 0.13 -0.07105  0.111 -0.08525  0.096 -0.11012  C 0.087 -0.12433  0.075 -0.13321  0.063 -0.13321  C 0.038 -0.13321  0.017 -0.10124  0.009 -0.05506  C 0.009 -0.05506  0 0  0 0  Z" pathEditMode="relative" ptsTypes="">
                                      <p:cBhvr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0678" y="971560"/>
            <a:ext cx="4704335" cy="1543188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smtClean="0"/>
              <a:t>                        </a:t>
            </a:r>
            <a:r>
              <a:rPr lang="ru-RU" sz="1200" b="1" i="1" dirty="0" smtClean="0"/>
              <a:t>… И в этот час, гласит преданье,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Когда, сомнением томим,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Изнемогал он от страданья.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Все преклонилось перед ним…</a:t>
            </a:r>
            <a:br>
              <a:rPr lang="ru-RU" sz="1200" b="1" i="1" dirty="0" smtClean="0"/>
            </a:br>
            <a:r>
              <a:rPr lang="ru-RU" sz="1200" b="1" i="1" dirty="0" smtClean="0"/>
              <a:t>      </a:t>
            </a:r>
            <a:br>
              <a:rPr lang="ru-RU" sz="1200" b="1" i="1" dirty="0" smtClean="0"/>
            </a:br>
            <a:r>
              <a:rPr lang="ru-RU" sz="1200" b="1" i="1" dirty="0" smtClean="0"/>
              <a:t>   </a:t>
            </a:r>
            <a:r>
              <a:rPr lang="ru-RU" sz="1200" b="1" dirty="0" smtClean="0"/>
              <a:t>И.А. Бунин «В Гефсиманском саду», </a:t>
            </a:r>
            <a:br>
              <a:rPr lang="ru-RU" sz="1200" b="1" dirty="0" smtClean="0"/>
            </a:br>
            <a:r>
              <a:rPr lang="ru-RU" sz="1200" b="1" dirty="0" smtClean="0"/>
              <a:t>                                                                           1894 г.</a:t>
            </a:r>
            <a:endParaRPr lang="ru-RU" sz="1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1692" y="2808516"/>
            <a:ext cx="4794069" cy="35792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     «В продолжение двух тысячелетий на землю эту упали ливни крови: кости сваливались, как хворост, и дикие бури-войны бушевали во имя Христа. Иерусалим разрушался и возникал много раз, но в Гефсиманском саду растут те же сизые маслины, те же красные цикламены качаются среди камней, как огненные бабочки. И люди остались те же».</a:t>
            </a:r>
          </a:p>
          <a:p>
            <a:pPr algn="r">
              <a:buNone/>
            </a:pPr>
            <a:r>
              <a:rPr lang="ru-RU" sz="2000" b="1" dirty="0" smtClean="0"/>
              <a:t>А.М. Федоров «</a:t>
            </a:r>
            <a:r>
              <a:rPr lang="ru-RU" sz="2000" b="1" dirty="0" err="1" smtClean="0"/>
              <a:t>Гефсимания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10242" name="Picture 2" descr="C:\Users\класс\Desktop\фоны\20141005_133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4430" y="2394716"/>
            <a:ext cx="5384807" cy="356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14261" y="140563"/>
            <a:ext cx="450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5E4F4A"/>
                </a:solidFill>
              </a:rPr>
              <a:t>ГЕФСИМАНИЯ</a:t>
            </a:r>
            <a:endParaRPr lang="ru-RU" sz="4800" b="1" dirty="0">
              <a:solidFill>
                <a:srgbClr val="5E4F4A"/>
              </a:solidFill>
            </a:endParaRPr>
          </a:p>
        </p:txBody>
      </p:sp>
      <p:pic>
        <p:nvPicPr>
          <p:cNvPr id="7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90785">
            <a:off x="7601" y="570507"/>
            <a:ext cx="1669441" cy="130730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C 0.00768 0.01065 -0.00547 -0.00764 0.00625 0.01482 C 0.01263 0.02732 0.01784 0.04445 0.02695 0.0507 C 0.03034 0.05579 0.03268 0.06158 0.03672 0.06389 C 0.03919 0.06736 0.04089 0.07246 0.04349 0.07547 C 0.04544 0.07732 0.0474 0.07778 0.04948 0.07917 C 0.05534 0.08334 0.06133 0.09028 0.06719 0.09445 C 0.07188 0.09769 0.07695 0.09908 0.0819 0.10162 C 0.08724 0.10486 0.09297 0.10417 0.09857 0.10556 C 0.10156 0.10625 0.10742 0.10764 0.10742 0.10787 C 0.13203 0.11875 0.11667 0.11227 0.17617 0.10764 C 0.18359 0.10695 0.19909 0.08681 0.20573 0.07917 C 0.20938 0.07477 0.2112 0.06875 0.21537 0.06574 C 0.22031 0.05648 0.22552 0.04676 0.23112 0.03935 C 0.23151 0.0419 0.23203 0.04422 0.23203 0.04699 C 0.23203 0.05139 0.23086 0.05579 0.23021 0.06019 C 0.22891 0.06875 0.22773 0.07732 0.22526 0.08472 C 0.22227 0.10903 0.2138 0.13009 0.20573 0.14908 C 0.20221 0.15718 0.20534 0.15417 0.19974 0.16227 C 0.19557 0.16829 0.19037 0.17477 0.18594 0.1794 C 0.18112 0.18472 0.17734 0.19236 0.17227 0.19653 C 0.16836 0.19954 0.16432 0.20139 0.16042 0.20417 C 0.15417 0.20834 0.14831 0.21482 0.1418 0.21713 C 0.13268 0.22084 0.12344 0.22454 0.11432 0.22871 C 0.10534 0.23241 0.12162 0.22824 0.10443 0.23426 C 0.09961 0.23611 0.08971 0.23797 0.08971 0.2382 C 0.08164 0.24352 0.07266 0.24097 0.06419 0.24375 C 0.03724 0.24283 0.02031 0.24121 -0.00365 0.23634 C -0.01641 0.23866 -0.01341 0.23449 -0.01536 0.25533 C -0.0151 0.27292 -0.0151 0.29051 -0.01445 0.3081 C -0.01419 0.31435 -0.01172 0.3213 -0.01055 0.32685 C -0.00716 0.34398 -0.00378 0.35834 0.00234 0.37246 C 0.00586 0.38102 0.00612 0.39051 0.0112 0.39699 C 0.01315 0.40232 0.01406 0.40949 0.01693 0.41227 C 0.02122 0.41621 0.0263 0.42084 0.03086 0.42338 C 0.04323 0.43079 0.03138 0.4213 0.04063 0.42732 C 0.0526 0.43496 0.06458 0.44236 0.07695 0.4463 C 0.08659 0.45324 0.09531 0.45764 0.1056 0.45949 C 0.12292 0.46667 0.14037 0.46829 0.15755 0.47454 C 0.16992 0.47408 0.18255 0.47408 0.19492 0.47292 C 0.19974 0.47246 0.20495 0.46597 0.20964 0.4632 C 0.2168 0.45926 0.22396 0.45533 0.23112 0.45185 C 0.24635 0.43033 0.22526 0.4588 0.23906 0.44445 C 0.24297 0.44074 0.24635 0.43542 0.24987 0.43102 C 0.2513 0.42917 0.25234 0.4257 0.25378 0.42338 C 0.25925 0.41528 0.26576 0.40648 0.27135 0.39884 C 0.27331 0.38935 0.27122 0.39699 0.27539 0.3875 C 0.27604 0.38565 0.27826 0.38357 0.27734 0.38195 C 0.27656 0.38033 0.27539 0.38403 0.27448 0.38565 C 0.27096 0.39167 0.26758 0.39954 0.26458 0.40648 C 0.25898 0.41968 0.25221 0.43009 0.24596 0.44236 C 0.24193 0.45047 0.23789 0.46042 0.23412 0.46898 C 0.22695 0.48611 0.23203 0.47847 0.2263 0.48611 C 0.22461 0.49537 0.21914 0.49861 0.21537 0.50509 C 0.20846 0.51667 0.20078 0.52894 0.1918 0.53334 C 0.18802 0.54074 0.18255 0.54584 0.17708 0.54838 C 0.1668 0.56181 0.15378 0.56412 0.1418 0.56736 C 0.13229 0.57408 0.10716 0.5757 0.09662 0.57685 C 0.08021 0.5831 0.06276 0.58172 0.04648 0.58264 C 0.05573 0.59977 0.06315 0.62408 0.07604 0.63102 C 0.08203 0.64352 0.09115 0.65047 0.09857 0.65834 C 0.10807 0.66829 0.11745 0.68079 0.12813 0.68472 C 0.13398 0.69005 0.14023 0.69398 0.14662 0.69607 C 0.1556 0.70301 0.14792 0.69815 0.16146 0.70185 C 0.17747 0.70625 0.19349 0.71065 0.20964 0.71297 C 0.29883 0.71181 0.29193 0.71829 0.33932 0.70718 C 0.34531 0.70394 0.35065 0.70301 0.35703 0.70185 C 0.36719 0.69676 0.37695 0.69398 0.3875 0.69236 C 0.4026 0.68542 0.41823 0.68056 0.43372 0.67709 C 0.44258 0.67176 0.45182 0.66667 0.46107 0.66204 C 0.46458 0.66042 0.46745 0.65579 0.47083 0.6544 C 0.47175 0.65324 0.47279 0.65162 0.47383 0.6507 C 0.475 0.64954 0.47656 0.65 0.47773 0.64792 C 0.48281 0.64329 0.48776 0.63472 0.49245 0.62801 C 0.49557 0.62246 0.49935 0.61991 0.50247 0.61412 " pathEditMode="relative" rAng="0" ptsTypes="ffffff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967" y="80339"/>
            <a:ext cx="695269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Иерусалим М.А. Булгакова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061" y="2225823"/>
            <a:ext cx="4600004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Михаил Афанасьевич Булгаков никогда не был в Иерусалиме, но в романе «Мастер и Маргарита» создал удивительный и в то же время узнаваемый образ старого города.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Итак, «за мной, мой читатель, и только за мной, и я покажу тебе…»</a:t>
            </a:r>
            <a:endParaRPr lang="ru-RU" sz="3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C:\Users\класс\Desktop\фоны\булгак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793" y="2323745"/>
            <a:ext cx="2756263" cy="361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494" y="776753"/>
            <a:ext cx="11183471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«Тьма, пришедшая со Средиземного моря, накрыла ненавидимый прокуратором город. Исчезли висячие мосты, соединяющие храм со страшной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Антониевой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башней, опустилась с неба бездна и залила крылатых богов над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гипподромом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Хасмонейский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дворец с бойницами, базары, караван-сараи, переулки, пруды… Пропал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Ершалаим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– великий город, как будто не существовал на свете. Все пожрала тьма, напугавшая все живое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Ершалаиме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его окрестностях. Странную тучу принесло с моря к концу дня, четырнадцатого дня весеннего месяца нисана…»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7526" y="1158075"/>
            <a:ext cx="4907913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663300"/>
                </a:solidFill>
              </a:rPr>
              <a:t>    </a:t>
            </a:r>
            <a:r>
              <a:rPr lang="ru-RU" b="1" dirty="0" smtClean="0">
                <a:solidFill>
                  <a:srgbClr val="663300"/>
                </a:solidFill>
              </a:rPr>
              <a:t>«На мозаичном полу у фонтана уже было приготовлено кресло… И сейчас же с площадки сада под колонны на балкон двое легионеров ввели и поставили перед креслом прокуратора человека лет двадцати семи».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5296" y="2962656"/>
            <a:ext cx="6766560" cy="190195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663300"/>
            </a:solidFill>
          </a:ln>
        </p:spPr>
        <p:txBody>
          <a:bodyPr>
            <a:normAutofit fontScale="92500" lnSpcReduction="20000"/>
          </a:bodyPr>
          <a:lstStyle/>
          <a:p>
            <a:pPr marL="85725" indent="0" algn="just">
              <a:buNone/>
            </a:pPr>
            <a:r>
              <a:rPr lang="ru-RU" b="1" dirty="0" smtClean="0"/>
              <a:t>      </a:t>
            </a:r>
            <a:r>
              <a:rPr lang="ru-RU" sz="1900" b="1" dirty="0" smtClean="0"/>
              <a:t>«Пехотинцы </a:t>
            </a:r>
            <a:r>
              <a:rPr lang="ru-RU" sz="1900" b="1" dirty="0" err="1" smtClean="0"/>
              <a:t>каппадокийской</a:t>
            </a:r>
            <a:r>
              <a:rPr lang="ru-RU" sz="1900" b="1" dirty="0" smtClean="0"/>
              <a:t> когорты отдавили в стороны скопища людей, мулов и верблюдов, и ала, рыся и подымая до неба белые столбы пыли, вышла на перекресток, где сходились две дороги: южная, ведущая в Вифлеем, и северо-западная – в </a:t>
            </a:r>
            <a:r>
              <a:rPr lang="ru-RU" sz="1900" b="1" dirty="0" err="1" smtClean="0"/>
              <a:t>Яффу</a:t>
            </a:r>
            <a:r>
              <a:rPr lang="ru-RU" sz="1900" b="1" dirty="0" smtClean="0"/>
              <a:t>… Пройдя около километра, ала обогнала вторую когорту Молниеносного легиона и первая подошла… к подножию Лысой Горы».</a:t>
            </a:r>
            <a:endParaRPr lang="ru-RU" sz="1900" b="1" dirty="0"/>
          </a:p>
        </p:txBody>
      </p:sp>
      <p:pic>
        <p:nvPicPr>
          <p:cNvPr id="4" name="Рисунок 3" descr="C:\Users\класс\Pictures\шествие на голгофу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3804" y="2940172"/>
            <a:ext cx="3666897" cy="188105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pic>
        <p:nvPicPr>
          <p:cNvPr id="6" name="Рисунок 5" descr="C:\Users\класс\Desktop\фоны\дворец ирода великого.jpg"/>
          <p:cNvPicPr/>
          <p:nvPr/>
        </p:nvPicPr>
        <p:blipFill>
          <a:blip r:embed="rId3" cstate="email"/>
          <a:srcRect t="8482"/>
          <a:stretch>
            <a:fillRect/>
          </a:stretch>
        </p:blipFill>
        <p:spPr bwMode="auto">
          <a:xfrm>
            <a:off x="7290816" y="4645152"/>
            <a:ext cx="3633217" cy="197327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1100" y="5141009"/>
            <a:ext cx="536537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6633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</a:rPr>
              <a:t>   </a:t>
            </a:r>
            <a:r>
              <a:rPr lang="ru-RU" b="1" dirty="0" smtClean="0">
                <a:solidFill>
                  <a:srgbClr val="663300"/>
                </a:solidFill>
              </a:rPr>
              <a:t>«В белом плаще с кровавым подбоем, шаркающей кавалерийской походкой ранним утром… в крытую колоннаду между двумя крыльями дворца Ирода Великого вышел прокуратор Иудеи Понтий Пилат».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27" name="Picture 3" descr="C:\Users\класс\Documents\фоны\0_6a42c_df32098b_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29587" y="256032"/>
            <a:ext cx="1941118" cy="2612073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6304" y="170688"/>
            <a:ext cx="8363712" cy="8382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«Какая пошлая казнь! Но ты мне, пожалуйста, скажи: ведь ее не было! Молю тебя, скажи, не было?»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gul61\Pictures\1л\Рисунок39 [%P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7354" y="2470824"/>
            <a:ext cx="558949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3300"/>
                </a:solidFill>
              </a:rPr>
              <a:t>«– Так, так, - улыбнувшись, сказал Пилат, - теперь я не сомневаюсь в том, что праздные зеваки в </a:t>
            </a:r>
            <a:r>
              <a:rPr lang="ru-RU" sz="2000" b="1" dirty="0" err="1" smtClean="0">
                <a:solidFill>
                  <a:srgbClr val="663300"/>
                </a:solidFill>
              </a:rPr>
              <a:t>Ершалаиме</a:t>
            </a:r>
            <a:r>
              <a:rPr lang="ru-RU" sz="2000" b="1" dirty="0" smtClean="0">
                <a:solidFill>
                  <a:srgbClr val="663300"/>
                </a:solidFill>
              </a:rPr>
              <a:t> ходили за тобой по пятам… Кстати, скажи: верно ли, что ты явился в </a:t>
            </a:r>
            <a:r>
              <a:rPr lang="ru-RU" sz="2000" b="1" dirty="0" err="1" smtClean="0">
                <a:solidFill>
                  <a:srgbClr val="663300"/>
                </a:solidFill>
              </a:rPr>
              <a:t>Ершалаим</a:t>
            </a:r>
            <a:r>
              <a:rPr lang="ru-RU" sz="2000" b="1" dirty="0" smtClean="0">
                <a:solidFill>
                  <a:srgbClr val="663300"/>
                </a:solidFill>
              </a:rPr>
              <a:t> через </a:t>
            </a:r>
            <a:r>
              <a:rPr lang="ru-RU" sz="2000" b="1" dirty="0" err="1" smtClean="0">
                <a:solidFill>
                  <a:srgbClr val="663300"/>
                </a:solidFill>
              </a:rPr>
              <a:t>Сузские</a:t>
            </a:r>
            <a:r>
              <a:rPr lang="ru-RU" sz="2000" b="1" dirty="0" smtClean="0">
                <a:solidFill>
                  <a:srgbClr val="663300"/>
                </a:solidFill>
              </a:rPr>
              <a:t> ворота верхом на осле…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</a:rPr>
              <a:t>… - Пришел я в </a:t>
            </a:r>
            <a:r>
              <a:rPr lang="ru-RU" sz="2000" b="1" dirty="0" err="1" smtClean="0">
                <a:solidFill>
                  <a:srgbClr val="663300"/>
                </a:solidFill>
              </a:rPr>
              <a:t>Ершалаим</a:t>
            </a:r>
            <a:r>
              <a:rPr lang="ru-RU" sz="2000" b="1" dirty="0" smtClean="0">
                <a:solidFill>
                  <a:srgbClr val="663300"/>
                </a:solidFill>
              </a:rPr>
              <a:t> точно через </a:t>
            </a:r>
            <a:r>
              <a:rPr lang="ru-RU" sz="2000" b="1" dirty="0" err="1" smtClean="0">
                <a:solidFill>
                  <a:srgbClr val="663300"/>
                </a:solidFill>
              </a:rPr>
              <a:t>Сузские</a:t>
            </a:r>
            <a:r>
              <a:rPr lang="ru-RU" sz="2000" b="1" dirty="0" smtClean="0">
                <a:solidFill>
                  <a:srgbClr val="663300"/>
                </a:solidFill>
              </a:rPr>
              <a:t> ворота, но пешком, в сопровождении одного Левия Матвея…»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zgul61\Pictures\1л\Рисунок40 [%P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04" y="230371"/>
            <a:ext cx="10515600" cy="1115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Библейский Иерусалим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760" y="2426517"/>
            <a:ext cx="10515600" cy="310356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sz="2800" b="1" dirty="0" smtClean="0"/>
              <a:t>Иерусалим – </a:t>
            </a:r>
            <a:r>
              <a:rPr lang="ru-RU" sz="2800" b="1" dirty="0" err="1" smtClean="0"/>
              <a:t>Ерушалаим</a:t>
            </a:r>
            <a:r>
              <a:rPr lang="ru-RU" sz="2800" b="1" dirty="0" smtClean="0"/>
              <a:t> – «радость всей земли» (</a:t>
            </a:r>
            <a:r>
              <a:rPr lang="ru-RU" sz="2800" b="1" dirty="0" err="1" smtClean="0"/>
              <a:t>Пс</a:t>
            </a:r>
            <a:r>
              <a:rPr lang="ru-RU" sz="2800" b="1" dirty="0" smtClean="0"/>
              <a:t>. 121) – город, «из которого слово Господне должно распространиться по всей земле» (</a:t>
            </a:r>
            <a:r>
              <a:rPr lang="ru-RU" sz="2800" b="1" dirty="0" err="1" smtClean="0"/>
              <a:t>Ис</a:t>
            </a:r>
            <a:r>
              <a:rPr lang="ru-RU" sz="2800" b="1" dirty="0" smtClean="0"/>
              <a:t>. 2:3). </a:t>
            </a:r>
            <a:r>
              <a:rPr lang="ru-RU" sz="2800" b="1" smtClean="0"/>
              <a:t>(Исторический словарь)</a:t>
            </a: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      Название города Иерусалим на иврите звучит как </a:t>
            </a:r>
            <a:r>
              <a:rPr lang="ru-RU" sz="2800" b="1" dirty="0" err="1" smtClean="0"/>
              <a:t>ИерушалАим</a:t>
            </a:r>
            <a:r>
              <a:rPr lang="ru-RU" sz="2800" b="1" dirty="0" smtClean="0"/>
              <a:t>. По одной из версий, в названии можно выделить два слова с предлогом: «Ир» – «город», «у» – союз «и», «шалим» – «шалом», «мир», таким образом, - «Город мира».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016" y="152400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Гефсиманский сад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8450" y="1811771"/>
            <a:ext cx="5543551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Мерцаньем звезд далеких безразлично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Был поворот дороги озарен.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Дорога шла вокруг горы Масличной,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Внизу под нею протекал </a:t>
            </a:r>
            <a:r>
              <a:rPr lang="ru-RU" sz="1800" b="1" i="1" dirty="0" err="1" smtClean="0"/>
              <a:t>Кедрон</a:t>
            </a:r>
            <a:r>
              <a:rPr lang="ru-RU" sz="1800" b="1" i="1" dirty="0" smtClean="0"/>
              <a:t>…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endParaRPr lang="ru-RU" sz="1800" b="1" i="1" dirty="0" smtClean="0"/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1" i="1" dirty="0" smtClean="0"/>
              <a:t>     «…Я в гроб сойду и в третий день  восстану,</a:t>
            </a:r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1" i="1" dirty="0" smtClean="0"/>
              <a:t>     И, как сплавляют по реке плоты,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Ко мне на суд, как баржи каравана,</a:t>
            </a:r>
          </a:p>
          <a:p>
            <a:pPr marL="0" indent="0" algn="just">
              <a:spcBef>
                <a:spcPts val="0"/>
              </a:spcBef>
              <a:buNone/>
              <a:tabLst>
                <a:tab pos="82550" algn="l"/>
              </a:tabLst>
            </a:pPr>
            <a:r>
              <a:rPr lang="ru-RU" sz="1800" b="1" i="1" dirty="0" smtClean="0"/>
              <a:t>     Столетья поплывут из темноты».</a:t>
            </a:r>
          </a:p>
          <a:p>
            <a:pPr marL="0" indent="0" algn="r">
              <a:buNone/>
              <a:tabLst>
                <a:tab pos="82550" algn="l"/>
              </a:tabLst>
            </a:pPr>
            <a:endParaRPr lang="ru-RU" sz="1800" b="1" dirty="0" smtClean="0"/>
          </a:p>
          <a:p>
            <a:pPr marL="0" indent="0" algn="r">
              <a:buNone/>
              <a:tabLst>
                <a:tab pos="82550" algn="l"/>
              </a:tabLst>
            </a:pPr>
            <a:r>
              <a:rPr lang="ru-RU" sz="1800" b="1" dirty="0" smtClean="0"/>
              <a:t>Б.Л. Пастернак «Гефсиманский сад»</a:t>
            </a:r>
            <a:endParaRPr lang="ru-RU" sz="1800" b="1" dirty="0"/>
          </a:p>
        </p:txBody>
      </p:sp>
      <p:pic>
        <p:nvPicPr>
          <p:cNvPr id="3074" name="Picture 2" descr="F:\ФОТО ВИДЕО\Фото с телефона\2015-03-03 Фото с телефона\Фото с телефона 2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7558" y="2535383"/>
            <a:ext cx="5250780" cy="293935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pic>
        <p:nvPicPr>
          <p:cNvPr id="3075" name="Picture 3" descr="E:\фоны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64928">
            <a:off x="571267" y="704363"/>
            <a:ext cx="1699560" cy="133088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3.71878E-6 C 0.00416 0.03215 0.01002 0.07054 0.02109 0.09482 C 0.02695 0.12049 0.04375 0.14223 0.05507 0.15495 C 0.0608 0.16767 0.05507 0.15727 0.06328 0.1642 C 0.06471 0.16559 0.06992 0.17484 0.07057 0.17577 C 0.08007 0.18802 0.07916 0.18617 0.08802 0.19219 C 0.10143 0.20976 0.08463 0.18849 0.09935 0.20375 C 0.11028 0.21485 0.12044 0.23011 0.13229 0.23382 C 0.15143 0.24908 0.16992 0.25532 0.19023 0.25949 C 0.18541 0.27036 0.18086 0.28215 0.17682 0.29418 C 0.17382 0.30227 0.17252 0.30921 0.16862 0.31476 C 0.1625 0.33303 0.15364 0.35569 0.14492 0.36818 C 0.14231 0.37697 0.13997 0.38344 0.13554 0.38691 C 0.13164 0.39547 0.12356 0.41605 0.1181 0.42392 C 0.1164 0.42623 0.11445 0.42646 0.11289 0.42854 C 0.10963 0.4327 0.10664 0.43756 0.10364 0.44219 C 0.09791 0.45074 0.09401 0.46208 0.08711 0.46578 C 0.08047 0.47688 0.06601 0.49538 0.05703 0.50023 C 0.04882 0.50972 0.03945 0.52197 0.03034 0.52591 C 0.0194 0.54071 0.03073 0.52706 0.02005 0.53493 C 0.01614 0.53793 0.0125 0.54464 0.00872 0.54672 C 0.00195 0.55065 -0.00274 0.55111 -0.00873 0.5562 C -0.00677 0.57609 0.00104 0.5939 0.00755 0.60685 C 0.01185 0.61517 0.01549 0.62674 0.02005 0.63483 C 0.03711 0.66351 0.05364 0.68756 0.07461 0.69727 C 0.0819 0.70537 0.08971 0.7056 0.09739 0.71138 C 0.10859 0.71925 0.11966 0.7278 0.13138 0.7322 C 0.15013 0.74653 0.17057 0.74815 0.19023 0.75093 C 0.25911 0.74885 0.26731 0.74885 0.31601 0.7389 C 0.33073 0.73289 0.34596 0.73058 0.36028 0.72295 C 0.36627 0.71416 0.37317 0.7174 0.38007 0.713 C 0.3858 0.71023 0.39192 0.70838 0.39752 0.70421 C 0.40625 0.69774 0.41445 0.68964 0.42343 0.68571 C 0.42942 0.67669 0.4375 0.676 0.44388 0.66698 C 0.45091 0.6575 0.44297 0.66744 0.45117 0.66004 C 0.4582 0.65426 0.45247 0.6575 0.45833 0.65102 C 0.46237 0.6464 0.46666 0.64408 0.47083 0.64154 C 0.47226 0.63946 0.47356 0.63691 0.47487 0.63483 C 0.47591 0.63298 0.47812 0.63021 0.47812 0.63044 " pathEditMode="relative" rAng="0" ptsTypes="ffffffffffffffffffffffffffffffffffffffA">
                                      <p:cBhvr>
                                        <p:cTn id="2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7" y="1"/>
            <a:ext cx="5629275" cy="1085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КРЕСТНЫЙ ПУТЬ </a:t>
            </a:r>
            <a:br>
              <a:rPr lang="ru-RU" sz="2800" b="1" dirty="0" smtClean="0"/>
            </a:br>
            <a:r>
              <a:rPr lang="en-US" sz="2800" b="1" dirty="0" smtClean="0"/>
              <a:t>VIA DOLOROSA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9" y="1782763"/>
            <a:ext cx="53560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1800" b="1" dirty="0" smtClean="0"/>
              <a:t>Путь скорби и путь величайшей благодати… Путь страдания, поругания и путь надежды и спасения… Путь, пройденный Иисусом от Претории до Голгофы, который носит название </a:t>
            </a:r>
            <a:r>
              <a:rPr lang="en-US" sz="1800" b="1" dirty="0" smtClean="0"/>
              <a:t>Via dolorosa</a:t>
            </a:r>
            <a:r>
              <a:rPr lang="ru-RU" sz="1800" b="1" dirty="0" smtClean="0"/>
              <a:t>. На сегодняшний день канонизировано 14 остановок (станций). Девять из них описаны в евангелиях. </a:t>
            </a:r>
          </a:p>
          <a:p>
            <a:pPr marL="0" indent="0" algn="just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</a:t>
            </a:r>
            <a:r>
              <a:rPr lang="en-US" sz="1800" b="1" dirty="0" smtClean="0"/>
              <a:t>Via dolorosa</a:t>
            </a:r>
            <a:r>
              <a:rPr lang="ru-RU" sz="1800" b="1" dirty="0" smtClean="0"/>
              <a:t> – это, по сути, одновременно и символический, и зримый путь, указанный человеку: «Если кто хочет идти за Мною, </a:t>
            </a:r>
            <a:r>
              <a:rPr lang="ru-RU" sz="1800" b="1" dirty="0" err="1" smtClean="0"/>
              <a:t>отвергнись</a:t>
            </a:r>
            <a:r>
              <a:rPr lang="ru-RU" sz="1800" b="1" dirty="0" smtClean="0"/>
              <a:t> себя, и возьми крест свой, и следуй за Мною, ибо кто хочет душу (то есть жизнь) свою сберечь, тот потеряет ее, а кто потеряет душу свою ради Меня, тот обретет ее…» (Мф. 16:25).</a:t>
            </a:r>
            <a:endParaRPr lang="ru-RU" sz="1800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53" y="1288475"/>
            <a:ext cx="5186745" cy="518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40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8" y="179705"/>
            <a:ext cx="11416937" cy="11527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latin typeface="Constantia" pitchFamily="18" charset="0"/>
              </a:rPr>
              <a:t>ПИСАТЕЛИ-ПАЛОМНИКИ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205" y="1702421"/>
            <a:ext cx="108682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400" b="1" dirty="0" smtClean="0"/>
              <a:t>В русском языке есть два слова, употребляемые по отношению к путешествию по святым местам, – «паломничество» и «</a:t>
            </a:r>
            <a:r>
              <a:rPr lang="ru-RU" sz="2400" b="1" dirty="0" err="1" smtClean="0"/>
              <a:t>поклонничество</a:t>
            </a:r>
            <a:r>
              <a:rPr lang="ru-RU" sz="2400" b="1" dirty="0" smtClean="0"/>
              <a:t>». Слово «паломник» имеет западное происхождение: латинское слово </a:t>
            </a:r>
            <a:r>
              <a:rPr lang="en-US" sz="2400" b="1" dirty="0" err="1" smtClean="0"/>
              <a:t>palmarius</a:t>
            </a:r>
            <a:r>
              <a:rPr lang="en-US" sz="2400" b="1" dirty="0" smtClean="0"/>
              <a:t> </a:t>
            </a:r>
            <a:r>
              <a:rPr lang="ru-RU" sz="2400" b="1" dirty="0" smtClean="0"/>
              <a:t>(в буквальном переводе «</a:t>
            </a:r>
            <a:r>
              <a:rPr lang="ru-RU" sz="2400" b="1" dirty="0" err="1" smtClean="0"/>
              <a:t>пальмовик</a:t>
            </a:r>
            <a:r>
              <a:rPr lang="ru-RU" sz="2400" b="1" dirty="0" smtClean="0"/>
              <a:t>») – человек, несущий пальмовую ветвь. Сам термин получил название от обычая, свойственного паломникам, посещавшим Иерусалим. Они прибывали туда для встречи самого радостного праздника Светлого Христова Воскресения. Началу Страстной </a:t>
            </a:r>
            <a:r>
              <a:rPr lang="ru-RU" sz="2400" b="1" dirty="0" err="1" smtClean="0"/>
              <a:t>седьмицы</a:t>
            </a:r>
            <a:r>
              <a:rPr lang="ru-RU" sz="2400" b="1" dirty="0" smtClean="0"/>
              <a:t> предшествовал праздник Входа Господня в Иерусалим, или Неделя ваий (пальм). Главным событием был крестный ход к стенам Иерусалима. Принимавшие участие в шествии несли пальмовые ветви. Возвращаясь домой, они несли в мир радостную весть о Христовом Воскрешении, а также пальмовые ветви.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8" y="105497"/>
            <a:ext cx="11972543" cy="8942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400" b="1" dirty="0" smtClean="0"/>
              <a:t>Место осуждения Иисуса Христа на смерть, Претория (крепость Антония)</a:t>
            </a:r>
            <a:endParaRPr lang="ru-RU" sz="2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3469" y="2896603"/>
            <a:ext cx="4053452" cy="26382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32707" y="1788126"/>
            <a:ext cx="5546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542A00"/>
                </a:solidFill>
              </a:rPr>
              <a:t>Римское слово «</a:t>
            </a:r>
            <a:r>
              <a:rPr lang="en-US" sz="2000" b="1" dirty="0" err="1" smtClean="0">
                <a:solidFill>
                  <a:srgbClr val="542A00"/>
                </a:solidFill>
              </a:rPr>
              <a:t>Praetorium</a:t>
            </a:r>
            <a:r>
              <a:rPr lang="ru-RU" sz="2000" b="1" dirty="0" smtClean="0">
                <a:solidFill>
                  <a:srgbClr val="542A00"/>
                </a:solidFill>
              </a:rPr>
              <a:t>» означает палатку полководца или резиденцию, занимаемую правителем на занятой территории. Но, согласно трем евангелистам, «претория» – это еще не обязательно место суда. «Тогда Пилат, желая сделать угодное народу, отпустил им Варавву, а Иисуса, бив, предал на распятие. А  воины отвели Его внутрь двора, то есть в преторию, и собрали весь полк, и одели Его в багряницу, и, сплетши терновый венец, возложили на Него; и начали приветствовать Его: радуйся, Царь Иудейский!» (</a:t>
            </a:r>
            <a:r>
              <a:rPr lang="ru-RU" sz="2000" b="1" dirty="0" err="1" smtClean="0">
                <a:solidFill>
                  <a:srgbClr val="542A00"/>
                </a:solidFill>
              </a:rPr>
              <a:t>Мк</a:t>
            </a:r>
            <a:r>
              <a:rPr lang="ru-RU" sz="2000" b="1" dirty="0" smtClean="0">
                <a:solidFill>
                  <a:srgbClr val="542A00"/>
                </a:solidFill>
              </a:rPr>
              <a:t>. 15:15-18). «От </a:t>
            </a:r>
            <a:r>
              <a:rPr lang="ru-RU" sz="2000" b="1" dirty="0" err="1" smtClean="0">
                <a:solidFill>
                  <a:srgbClr val="542A00"/>
                </a:solidFill>
              </a:rPr>
              <a:t>Каифы</a:t>
            </a:r>
            <a:r>
              <a:rPr lang="ru-RU" sz="2000" b="1" dirty="0" smtClean="0">
                <a:solidFill>
                  <a:srgbClr val="542A00"/>
                </a:solidFill>
              </a:rPr>
              <a:t> повели Иисуса в Преторию» (Ин. 18:28). Лука же не упоминает о претории и не уточняет, в каком месте Пилат производил суд. </a:t>
            </a:r>
            <a:endParaRPr lang="ru-RU" sz="2000" b="1" dirty="0">
              <a:solidFill>
                <a:srgbClr val="542A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569">
            <a:off x="675566" y="3196315"/>
            <a:ext cx="2416251" cy="32092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78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09" y="18010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 принятия Спасителем Креста. Часовня Осуждения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002" y="2709330"/>
            <a:ext cx="4661946" cy="28032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682656" y="2173181"/>
            <a:ext cx="4502178" cy="40579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37113" y="1812148"/>
            <a:ext cx="41194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b="1" dirty="0" smtClean="0"/>
              <a:t>Остановка отмечена знаком на дороге у часовни Осуждения. Архитектурная история этого места прослеживается смутно. Православная традиция считает, что это дом иудейского первосвященника </a:t>
            </a:r>
            <a:r>
              <a:rPr lang="ru-RU" sz="2000" b="1" dirty="0" err="1" smtClean="0"/>
              <a:t>Каифы</a:t>
            </a:r>
            <a:r>
              <a:rPr lang="ru-RU" sz="2000" b="1" dirty="0" smtClean="0"/>
              <a:t>, который на совете первосвященников и фарисеев, решавших судьбу Иисуса Христа, сказал: «Вы ничего не знаете, и не подумаете, что лучше нам, чтобы один человек умер за людей, нежели чтобы весь народ погиб» (Ин. 11:49 – 50).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00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09" y="1"/>
            <a:ext cx="10515600" cy="11083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 первого падения Иисуса Христа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20" y="2060719"/>
            <a:ext cx="5146480" cy="28722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79697" y="1602581"/>
            <a:ext cx="57390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                                                </a:t>
            </a:r>
            <a:r>
              <a:rPr lang="ru-RU" b="1" i="1" dirty="0" smtClean="0"/>
              <a:t>Одна есть в мире красота –</a:t>
            </a:r>
          </a:p>
          <a:p>
            <a:pPr algn="just"/>
            <a:r>
              <a:rPr lang="ru-RU" b="1" i="1" dirty="0" smtClean="0"/>
              <a:t>                                                Любви, печали, отреченья</a:t>
            </a:r>
          </a:p>
          <a:p>
            <a:pPr algn="just"/>
            <a:r>
              <a:rPr lang="ru-RU" b="1" i="1" dirty="0" smtClean="0"/>
              <a:t>                                                 И добровольного мученья</a:t>
            </a:r>
          </a:p>
          <a:p>
            <a:pPr algn="just"/>
            <a:r>
              <a:rPr lang="ru-RU" b="1" i="1" dirty="0" smtClean="0"/>
              <a:t>                                                 За нас распятого Христа.</a:t>
            </a:r>
          </a:p>
          <a:p>
            <a:pPr algn="r"/>
            <a:r>
              <a:rPr lang="ru-RU" b="1" dirty="0" smtClean="0"/>
              <a:t>                                                         К.Д. Бальмонт  «Красота»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   </a:t>
            </a:r>
            <a:r>
              <a:rPr lang="en-US" sz="2000" b="1" dirty="0" smtClean="0">
                <a:solidFill>
                  <a:srgbClr val="542A00"/>
                </a:solidFill>
              </a:rPr>
              <a:t>Via Dolorosa </a:t>
            </a:r>
            <a:r>
              <a:rPr lang="ru-RU" sz="2000" b="1" dirty="0" smtClean="0">
                <a:solidFill>
                  <a:srgbClr val="542A00"/>
                </a:solidFill>
              </a:rPr>
              <a:t>спускается в так называемую долину </a:t>
            </a:r>
            <a:r>
              <a:rPr lang="ru-RU" sz="2000" b="1" dirty="0" err="1" smtClean="0">
                <a:solidFill>
                  <a:srgbClr val="542A00"/>
                </a:solidFill>
              </a:rPr>
              <a:t>Тиропеон</a:t>
            </a:r>
            <a:r>
              <a:rPr lang="ru-RU" sz="2000" b="1" dirty="0" smtClean="0">
                <a:solidFill>
                  <a:srgbClr val="542A00"/>
                </a:solidFill>
              </a:rPr>
              <a:t> (греч. </a:t>
            </a:r>
            <a:r>
              <a:rPr lang="en-US" sz="2000" b="1" dirty="0" err="1" smtClean="0">
                <a:solidFill>
                  <a:srgbClr val="542A00"/>
                </a:solidFill>
              </a:rPr>
              <a:t>Tyropoeon</a:t>
            </a:r>
            <a:r>
              <a:rPr lang="en-US" sz="2000" b="1" dirty="0" smtClean="0">
                <a:solidFill>
                  <a:srgbClr val="542A00"/>
                </a:solidFill>
              </a:rPr>
              <a:t> </a:t>
            </a:r>
            <a:r>
              <a:rPr lang="ru-RU" sz="2000" b="1" dirty="0" smtClean="0">
                <a:solidFill>
                  <a:srgbClr val="542A00"/>
                </a:solidFill>
              </a:rPr>
              <a:t>– «продавцы сыра»), к перекрестку с улицей Эль-Вад (евр. – «</a:t>
            </a:r>
            <a:r>
              <a:rPr lang="ru-RU" sz="2000" b="1" dirty="0" err="1" smtClean="0">
                <a:solidFill>
                  <a:srgbClr val="542A00"/>
                </a:solidFill>
              </a:rPr>
              <a:t>Хагай</a:t>
            </a:r>
            <a:r>
              <a:rPr lang="ru-RU" sz="2000" b="1" dirty="0" smtClean="0">
                <a:solidFill>
                  <a:srgbClr val="542A00"/>
                </a:solidFill>
              </a:rPr>
              <a:t>»), ведущей к Дамасским воротам. С конца </a:t>
            </a:r>
            <a:r>
              <a:rPr lang="en-US" sz="2000" b="1" dirty="0" smtClean="0">
                <a:solidFill>
                  <a:srgbClr val="542A00"/>
                </a:solidFill>
              </a:rPr>
              <a:t>XIII </a:t>
            </a:r>
            <a:r>
              <a:rPr lang="ru-RU" sz="2000" b="1" dirty="0" smtClean="0">
                <a:solidFill>
                  <a:srgbClr val="542A00"/>
                </a:solidFill>
              </a:rPr>
              <a:t>века встречаются упоминания о месте схождения двух улиц, где, по преданию, изможденный Иисус упал, неся на плечах Крест. </a:t>
            </a:r>
            <a:endParaRPr lang="ru-RU" sz="2000" b="1" dirty="0">
              <a:solidFill>
                <a:srgbClr val="54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69" y="2"/>
            <a:ext cx="11353800" cy="103909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IV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/>
              <a:t>М</a:t>
            </a:r>
            <a:r>
              <a:rPr lang="ru-RU" sz="2800" b="1" dirty="0" smtClean="0"/>
              <a:t>есто встречи Иисуса Христа с Матерью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2050475"/>
            <a:ext cx="5938848" cy="39322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258" y="1566347"/>
            <a:ext cx="4992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b="1" dirty="0" smtClean="0">
                <a:solidFill>
                  <a:srgbClr val="542A00"/>
                </a:solidFill>
              </a:rPr>
              <a:t>Евангелие умалчивает о встрече на Страстном Пути Иисуса Христа со своей Матерью, однако в церковной традиции этому вероятному событию придается большое значение. Раскопки, проведенные в 1874 году </a:t>
            </a:r>
            <a:r>
              <a:rPr lang="ru-RU" b="1" dirty="0" err="1" smtClean="0">
                <a:solidFill>
                  <a:srgbClr val="542A00"/>
                </a:solidFill>
              </a:rPr>
              <a:t>Клермоном</a:t>
            </a:r>
            <a:r>
              <a:rPr lang="ru-RU" b="1" dirty="0" smtClean="0">
                <a:solidFill>
                  <a:srgbClr val="542A00"/>
                </a:solidFill>
              </a:rPr>
              <a:t> </a:t>
            </a:r>
            <a:r>
              <a:rPr lang="ru-RU" b="1" dirty="0" err="1" smtClean="0">
                <a:solidFill>
                  <a:srgbClr val="542A00"/>
                </a:solidFill>
              </a:rPr>
              <a:t>Ганно</a:t>
            </a:r>
            <a:r>
              <a:rPr lang="ru-RU" b="1" dirty="0" smtClean="0">
                <a:solidFill>
                  <a:srgbClr val="542A00"/>
                </a:solidFill>
              </a:rPr>
              <a:t>, показали, что на этом месте находилась сначала византийская базилика </a:t>
            </a:r>
            <a:r>
              <a:rPr lang="en-US" b="1" dirty="0" smtClean="0">
                <a:solidFill>
                  <a:srgbClr val="542A00"/>
                </a:solidFill>
              </a:rPr>
              <a:t>V</a:t>
            </a:r>
            <a:r>
              <a:rPr lang="ru-RU" b="1" dirty="0" smtClean="0">
                <a:solidFill>
                  <a:srgbClr val="542A00"/>
                </a:solidFill>
              </a:rPr>
              <a:t> или</a:t>
            </a:r>
            <a:r>
              <a:rPr lang="en-US" b="1" dirty="0" smtClean="0">
                <a:solidFill>
                  <a:srgbClr val="542A00"/>
                </a:solidFill>
              </a:rPr>
              <a:t> VI </a:t>
            </a:r>
            <a:r>
              <a:rPr lang="ru-RU" b="1" dirty="0" smtClean="0">
                <a:solidFill>
                  <a:srgbClr val="542A00"/>
                </a:solidFill>
              </a:rPr>
              <a:t>веков, а затем, во времена крестоносцев, часовня, известная средневековым паломникам как часовня Измождения.</a:t>
            </a:r>
          </a:p>
          <a:p>
            <a:pPr algn="just"/>
            <a:r>
              <a:rPr lang="ru-RU" b="1" dirty="0" smtClean="0">
                <a:solidFill>
                  <a:srgbClr val="542A00"/>
                </a:solidFill>
              </a:rPr>
              <a:t>На уровне античной улицы была обнаружена крипта с фрагментами византийской мозаики, изображающими пару сандалий, обращенных на северо-запад. По одной из гипотез, этим знаком было отмечено место, где идущий к Голгофе Христос увидел Пречистую Матерь.</a:t>
            </a:r>
            <a:endParaRPr lang="ru-RU" b="1" dirty="0">
              <a:solidFill>
                <a:srgbClr val="54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0"/>
            <a:ext cx="12070080" cy="10972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V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400" b="1" dirty="0" smtClean="0"/>
              <a:t>Место, откуда Симон </a:t>
            </a:r>
            <a:r>
              <a:rPr lang="ru-RU" sz="2400" b="1" dirty="0" err="1" smtClean="0"/>
              <a:t>Киринейский</a:t>
            </a:r>
            <a:r>
              <a:rPr lang="ru-RU" sz="2400" b="1" dirty="0" smtClean="0"/>
              <a:t>  помог Христу нести Крест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47" y="2132924"/>
            <a:ext cx="4663191" cy="4005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000" b="1" dirty="0" smtClean="0"/>
              <a:t>В этом месте дорога к Голгофе начинает подниматься, и, вполне вероятно, римские солдаты, видя, насколько изможден Иисус Христос, стали опасаться, что у Него не хватит сил дойти до места казни: «И заставили проходящего некоего </a:t>
            </a:r>
            <a:r>
              <a:rPr lang="ru-RU" sz="2000" b="1" dirty="0" err="1" smtClean="0"/>
              <a:t>Киринеянина</a:t>
            </a:r>
            <a:r>
              <a:rPr lang="ru-RU" sz="2000" b="1" dirty="0" smtClean="0"/>
              <a:t> Симона, отца Александрова и </a:t>
            </a:r>
            <a:r>
              <a:rPr lang="ru-RU" sz="2000" b="1" dirty="0" err="1" smtClean="0"/>
              <a:t>Руфова</a:t>
            </a:r>
            <a:r>
              <a:rPr lang="ru-RU" sz="2000" b="1" dirty="0" smtClean="0"/>
              <a:t>, идущего с поля, нести крест Его» (</a:t>
            </a:r>
            <a:r>
              <a:rPr lang="ru-RU" sz="2000" b="1" dirty="0" err="1" smtClean="0"/>
              <a:t>Мк</a:t>
            </a:r>
            <a:r>
              <a:rPr lang="ru-RU" sz="2000" b="1" dirty="0" smtClean="0"/>
              <a:t>. 15:21).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2" y="2266068"/>
            <a:ext cx="5704355" cy="3208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79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070080" cy="110005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VI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400" b="1" dirty="0" smtClean="0"/>
              <a:t>Место, где Вероника отерла чело </a:t>
            </a:r>
            <a:r>
              <a:rPr lang="ru-RU" sz="2400" b="1" dirty="0"/>
              <a:t>И</a:t>
            </a:r>
            <a:r>
              <a:rPr lang="ru-RU" sz="2400" b="1" dirty="0" smtClean="0"/>
              <a:t>исуса.  Часовня святой Вероники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3106" y="2438065"/>
            <a:ext cx="3862137" cy="40469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Когда Иисус проходил здесь, Вероника вышла ему навстречу и отерла его лицо своим платком, смоченным в холодной воде. На платке отпечатался лик Христа, Спас Нерукотворный, который впоследствии творил чудеса и сейчас находится в Соборе Святого Петра в Риме.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218579" y="2486106"/>
            <a:ext cx="4566639" cy="26588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8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E:\фоны\via-dolorosa-sviataia-veronika-6st-660x4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932" y="2323581"/>
            <a:ext cx="4458701" cy="29522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31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016" y="3"/>
            <a:ext cx="10515600" cy="10566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VII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Место, где Иисус упал второй раз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450" y="1690690"/>
            <a:ext cx="7025193" cy="4830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   </a:t>
            </a:r>
            <a:r>
              <a:rPr lang="ru-RU" sz="2000" b="1" dirty="0" smtClean="0"/>
              <a:t>Место, где, по преданию, изможденный, Спаситель вновь упал на пути к Голгофе, отмечено на перекрестке </a:t>
            </a:r>
            <a:r>
              <a:rPr lang="en-US" sz="2000" b="1" dirty="0" smtClean="0"/>
              <a:t>Via Dolorosa </a:t>
            </a:r>
            <a:r>
              <a:rPr lang="ru-RU" sz="2000" b="1" dirty="0" smtClean="0"/>
              <a:t>и шумной базарной улицы Сук-хан </a:t>
            </a:r>
            <a:r>
              <a:rPr lang="ru-RU" sz="2000" b="1" dirty="0" err="1" smtClean="0"/>
              <a:t>эс-Зейт</a:t>
            </a:r>
            <a:r>
              <a:rPr lang="ru-RU" sz="2000" b="1" dirty="0" smtClean="0"/>
              <a:t>, что означает «масличный рынок» (евр. название улицы – «Бет </a:t>
            </a:r>
            <a:r>
              <a:rPr lang="ru-RU" sz="2000" b="1" dirty="0" err="1" smtClean="0"/>
              <a:t>Хабат</a:t>
            </a:r>
            <a:r>
              <a:rPr lang="ru-RU" sz="2000" b="1" dirty="0" smtClean="0"/>
              <a:t>»). 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На этом месте находится остаток колонны, а рядом - францисканская часовня. Традиция определяет, что, выходя из города, Иисус споткнулся о порог Судных врат. </a:t>
            </a:r>
          </a:p>
          <a:p>
            <a:pPr marL="36000" indent="-36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В результате раскопок были обнаружены плиты Порога Судных Врат, которые находятся на территории Александровского подворья. По левую сторону от Судных Врат в стене времен царя Ирода было обретено и известное «игольное ушко»:</a:t>
            </a:r>
          </a:p>
          <a:p>
            <a:pPr marL="0" indent="-36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36000" indent="-36000" algn="just">
              <a:spcBef>
                <a:spcPts val="0"/>
              </a:spcBef>
              <a:buNone/>
            </a:pPr>
            <a:r>
              <a:rPr lang="ru-RU" sz="2000" b="1" dirty="0" smtClean="0"/>
              <a:t>   «… удобнее верблюду пройти сквозь игольные уши, нежели богатому войти в Царство Божие» (</a:t>
            </a:r>
            <a:r>
              <a:rPr lang="ru-RU" sz="2000" b="1" dirty="0" err="1" smtClean="0"/>
              <a:t>Мф</a:t>
            </a:r>
            <a:r>
              <a:rPr lang="ru-RU" sz="2000" b="1" dirty="0" smtClean="0"/>
              <a:t>. 19, 23-24).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4098" name="Picture 2" descr="E:\фоны\игольное ушк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77696" y="1802140"/>
            <a:ext cx="286702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42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351" y="2"/>
            <a:ext cx="10728159" cy="1047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VIII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Место, где Иисус обратился к дщерям Иерусалимским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769045"/>
            <a:ext cx="5770606" cy="435133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300" b="1" dirty="0" smtClean="0"/>
              <a:t>Евангельский эпизод обращения Иисуса к дщерям Иерусалимским размещался в различных местах </a:t>
            </a:r>
            <a:r>
              <a:rPr lang="en-US" sz="2300" b="1" dirty="0" smtClean="0"/>
              <a:t>Via Dolorosa</a:t>
            </a:r>
            <a:r>
              <a:rPr lang="ru-RU" sz="2300" b="1" dirty="0" smtClean="0"/>
              <a:t>, пока окончательно не установился здесь в </a:t>
            </a:r>
            <a:r>
              <a:rPr lang="en-US" sz="2300" b="1" dirty="0" smtClean="0"/>
              <a:t>XIX </a:t>
            </a:r>
            <a:r>
              <a:rPr lang="ru-RU" sz="2300" b="1" dirty="0" smtClean="0"/>
              <a:t>веке.</a:t>
            </a:r>
          </a:p>
          <a:p>
            <a:pPr algn="just">
              <a:buNone/>
            </a:pPr>
            <a:r>
              <a:rPr lang="ru-RU" sz="2300" b="1" dirty="0" smtClean="0"/>
              <a:t>      «И шло за ним великое множество народа и женщин, которые плакали и рыдали о Нем. Иисус же, обратившись к ним, сказал: дщери Иерусалимские! Не плачьте обо Мне, но плачьте о себе и о детях ваших, ибо приходят дни, в которые скажут: блаженны неплодные, и утробы </a:t>
            </a:r>
            <a:r>
              <a:rPr lang="ru-RU" sz="2300" b="1" dirty="0" err="1" smtClean="0"/>
              <a:t>неродившие</a:t>
            </a:r>
            <a:r>
              <a:rPr lang="ru-RU" sz="2300" b="1" dirty="0" smtClean="0"/>
              <a:t>, и сосцы </a:t>
            </a:r>
            <a:r>
              <a:rPr lang="ru-RU" sz="2300" b="1" dirty="0" err="1" smtClean="0"/>
              <a:t>непитавшие</a:t>
            </a:r>
            <a:r>
              <a:rPr lang="ru-RU" sz="2300" b="1" dirty="0" smtClean="0"/>
              <a:t>! Тогда начнут говорить горам: падите на нас! И холмам: покройте нас! Ибо если с зеленеющим деревом это делают, то с сухим что будет?» (Лк. 23:27-31)</a:t>
            </a:r>
          </a:p>
          <a:p>
            <a:pPr algn="just">
              <a:buNone/>
            </a:pPr>
            <a:r>
              <a:rPr lang="ru-RU" sz="2300" b="1" dirty="0" smtClean="0"/>
              <a:t>       Спустя сорок лет после того, как Иисус произнес эти слова, Иерусалим был разрушен…</a:t>
            </a:r>
            <a:endParaRPr lang="ru-RU" sz="2300" b="1" dirty="0"/>
          </a:p>
        </p:txBody>
      </p:sp>
      <p:pic>
        <p:nvPicPr>
          <p:cNvPr id="7171" name="Picture 3" descr="E:\фоны\обращение к дщеря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3677" y="1692876"/>
            <a:ext cx="3052119" cy="186587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pic>
        <p:nvPicPr>
          <p:cNvPr id="7170" name="Picture 2" descr="E:\фоны\8 останов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9821" y="3450071"/>
            <a:ext cx="3200400" cy="289877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7434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46" y="301840"/>
            <a:ext cx="11582400" cy="63031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IX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Место, где Иисус упал в третий раз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4285" y="1801562"/>
            <a:ext cx="5309937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      Весть, что люди стали мучить Бога,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      К нам на север принесли грачи…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      Потемнели хвойные трущобы,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/>
              <a:t>      Тихие заплакали ключи…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/>
              <a:t>Я. Полонский  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000" b="1" dirty="0" smtClean="0"/>
              <a:t>       Место, где Иисус упал в третий раз,  отмечено колонной, находящейся у входа в коптский монастырь святого Антония, который примыкает к </a:t>
            </a:r>
            <a:r>
              <a:rPr lang="ru-RU" sz="2000" b="1" dirty="0" err="1" smtClean="0"/>
              <a:t>ап</a:t>
            </a:r>
            <a:r>
              <a:rPr lang="en-US" sz="2000" b="1" dirty="0" smtClean="0"/>
              <a:t>c</a:t>
            </a:r>
            <a:r>
              <a:rPr lang="ru-RU" sz="2000" b="1" dirty="0" err="1" smtClean="0"/>
              <a:t>иде</a:t>
            </a:r>
            <a:r>
              <a:rPr lang="ru-RU" sz="2000" b="1" dirty="0" smtClean="0"/>
              <a:t>  Храма Воскресения Христова с восточной стороны.</a:t>
            </a:r>
            <a:endParaRPr lang="ru-RU" sz="2000" b="1" dirty="0"/>
          </a:p>
        </p:txBody>
      </p:sp>
      <p:pic>
        <p:nvPicPr>
          <p:cNvPr id="14338" name="Picture 2" descr="E:\фоны\Via-Dolorosa-9-st-660x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677" y="2341549"/>
            <a:ext cx="5152524" cy="3411596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43" y="110163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X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Часовня Снятия Риз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73843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000" b="1" dirty="0" smtClean="0"/>
              <a:t>Небольшая каменная лестница ведет к часовне Снятия Риз.</a:t>
            </a:r>
          </a:p>
          <a:p>
            <a:pPr algn="just">
              <a:buNone/>
            </a:pPr>
            <a:r>
              <a:rPr lang="ru-RU" sz="2000" b="1" dirty="0" smtClean="0"/>
              <a:t>      «Воины же, когда распяли Иисуса, взяли одежды Его и разделили на четыре части. Каждому воину по части, и хитон; хитон был не сшитый, а весь тканный сверху. Итак сказали друг другу: не станем раздирать его, а бросим о нем жребий, чей будет, - да сбудется </a:t>
            </a:r>
            <a:r>
              <a:rPr lang="ru-RU" sz="2000" b="1" dirty="0" err="1" smtClean="0"/>
              <a:t>реченное</a:t>
            </a:r>
            <a:r>
              <a:rPr lang="ru-RU" sz="2000" b="1" dirty="0" smtClean="0"/>
              <a:t> в Писании: разделили ризы мои между собой и об одежде моей бросили жребий. Так поступили воины» (Ин. 19: 23-24).</a:t>
            </a:r>
            <a:endParaRPr lang="ru-RU" sz="2000" b="1" dirty="0"/>
          </a:p>
        </p:txBody>
      </p:sp>
      <p:pic>
        <p:nvPicPr>
          <p:cNvPr id="8194" name="Picture 2" descr="E:\фоны\часовня снятия ри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8724" y="1776537"/>
            <a:ext cx="3457825" cy="46227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ласс\Pictures\телеграф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329184" y="182880"/>
          <a:ext cx="2889504" cy="154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41376" y="1816608"/>
          <a:ext cx="2865121" cy="154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9184" y="3450336"/>
            <a:ext cx="2840737" cy="14508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Радость открытия</a:t>
            </a:r>
            <a:endParaRPr lang="ru-RU" sz="2400" b="1" kern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9184" y="5071873"/>
            <a:ext cx="2828544" cy="14508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bg1"/>
                </a:solidFill>
              </a:rPr>
              <a:t>Художественный текст</a:t>
            </a:r>
            <a:endParaRPr lang="ru-RU" sz="24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20907E-6 L 0.37097 0.27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5287 0.0666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34479 -0.131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5456 -0.4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6" grpId="0">
        <p:bldAsOne/>
      </p:bldGraphic>
      <p:bldP spid="9" grpId="0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9" y="0"/>
            <a:ext cx="11582400" cy="105778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XI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Место Пригвождения ко Кресту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5369" y="3618332"/>
            <a:ext cx="5334000" cy="23493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    Там, где Иисус был распят на глазах у своей матери, сейчас  расположена мозаика.</a:t>
            </a:r>
          </a:p>
          <a:p>
            <a:pPr algn="just">
              <a:buNone/>
            </a:pPr>
            <a:r>
              <a:rPr lang="ru-RU" sz="2000" b="1" dirty="0" smtClean="0"/>
              <a:t>      «И когда пришли на место, называемое Лобное, там распяли Его и злодеев, одного по правую, а другого по левую сторону» (Лк. 23:33)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56918" y="1888958"/>
            <a:ext cx="4626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/>
              <a:t>Магдалина билась и рыдала,</a:t>
            </a:r>
          </a:p>
          <a:p>
            <a:pPr algn="just"/>
            <a:r>
              <a:rPr lang="ru-RU" b="1" i="1" dirty="0" smtClean="0"/>
              <a:t>Ученик любимый каменел,</a:t>
            </a:r>
          </a:p>
          <a:p>
            <a:pPr algn="just"/>
            <a:r>
              <a:rPr lang="ru-RU" b="1" i="1" dirty="0" smtClean="0"/>
              <a:t>А туда, где молча мать стояла,</a:t>
            </a:r>
          </a:p>
          <a:p>
            <a:pPr algn="just"/>
            <a:r>
              <a:rPr lang="ru-RU" b="1" i="1" dirty="0" smtClean="0"/>
              <a:t>Так никто взглянуть и не посмел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 smtClean="0"/>
              <a:t> </a:t>
            </a:r>
            <a:r>
              <a:rPr lang="ru-RU" sz="1600" b="1" dirty="0" smtClean="0"/>
              <a:t>А.А. Ахматова «Распятие»</a:t>
            </a:r>
            <a:endParaRPr lang="ru-RU" sz="1600" b="1" dirty="0"/>
          </a:p>
        </p:txBody>
      </p:sp>
      <p:pic>
        <p:nvPicPr>
          <p:cNvPr id="9218" name="Picture 2" descr="E:\фоны\голгоф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944" y="2230582"/>
            <a:ext cx="4955563" cy="326063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1" y="18010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XII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Голгофа. Смерть на Кресте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437" y="1436172"/>
            <a:ext cx="5321968" cy="435133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000" b="1" dirty="0" smtClean="0"/>
              <a:t>Скала Голгофа, где произошло Распятие Иисуса Христа, изначально была окружена холмом </a:t>
            </a:r>
            <a:r>
              <a:rPr lang="ru-RU" sz="2000" b="1" dirty="0" err="1" smtClean="0"/>
              <a:t>Гареб</a:t>
            </a:r>
            <a:r>
              <a:rPr lang="ru-RU" sz="2000" b="1" dirty="0" smtClean="0"/>
              <a:t>, из которого она выступала своей вершиной, напоминающей  свод черепа, откуда, как считается, и происходит ее название на иврите «</a:t>
            </a:r>
            <a:r>
              <a:rPr lang="ru-RU" sz="2000" b="1" dirty="0" err="1" smtClean="0"/>
              <a:t>Гульголет</a:t>
            </a:r>
            <a:r>
              <a:rPr lang="ru-RU" sz="2000" b="1" dirty="0" smtClean="0"/>
              <a:t>» – «череп». По другой версии, название происходит от «Гол </a:t>
            </a:r>
            <a:r>
              <a:rPr lang="ru-RU" sz="2000" b="1" dirty="0" err="1" smtClean="0"/>
              <a:t>Гоафа</a:t>
            </a:r>
            <a:r>
              <a:rPr lang="ru-RU" sz="2000" b="1" dirty="0" smtClean="0"/>
              <a:t>» – «Гора Наказания», где, как полагается, издревле проводились публичные казни. Позднее в христианской традиции закрепилось еще два названия – латинское «Святая </a:t>
            </a:r>
            <a:r>
              <a:rPr lang="ru-RU" sz="2000" b="1" dirty="0" err="1" smtClean="0"/>
              <a:t>Кальвария</a:t>
            </a:r>
            <a:r>
              <a:rPr lang="ru-RU" sz="2000" b="1" dirty="0" smtClean="0"/>
              <a:t>» (</a:t>
            </a:r>
            <a:r>
              <a:rPr lang="en-US" sz="2000" b="1" dirty="0" err="1" smtClean="0"/>
              <a:t>Calvaria</a:t>
            </a:r>
            <a:r>
              <a:rPr lang="ru-RU" sz="2000" b="1" dirty="0" smtClean="0"/>
              <a:t>) и греческое «Великий </a:t>
            </a:r>
            <a:r>
              <a:rPr lang="ru-RU" sz="2000" b="1" dirty="0" err="1" smtClean="0"/>
              <a:t>Кранион</a:t>
            </a:r>
            <a:r>
              <a:rPr lang="ru-RU" sz="2000" b="1" dirty="0" smtClean="0"/>
              <a:t>» (</a:t>
            </a:r>
            <a:r>
              <a:rPr lang="en-US" sz="2000" b="1" dirty="0" err="1" smtClean="0"/>
              <a:t>Kranion</a:t>
            </a:r>
            <a:r>
              <a:rPr lang="ru-RU" sz="2000" b="1" dirty="0" smtClean="0"/>
              <a:t>), также обозначающие «череп». </a:t>
            </a:r>
            <a:endParaRPr lang="ru-RU" sz="2000" b="1" dirty="0"/>
          </a:p>
        </p:txBody>
      </p:sp>
      <p:pic>
        <p:nvPicPr>
          <p:cNvPr id="10242" name="Picture 2" descr="E:\фоны\Golgot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2907" y="4299956"/>
            <a:ext cx="3657600" cy="2397034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pic>
        <p:nvPicPr>
          <p:cNvPr id="10243" name="Picture 3" descr="E:\фоны\голгофа паоло веронез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3160" y="1334572"/>
            <a:ext cx="2767512" cy="334695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8010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XIII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smtClean="0"/>
              <a:t>Снятие с Креста. Камень Помазания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866" y="2443595"/>
            <a:ext cx="5309937" cy="371866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000" b="1" dirty="0" smtClean="0"/>
              <a:t>Камень Помазания – древнейшая христианская святыня, первой предстающая перед каждым, кто входит в Храм Воскресения. По преданию, на этот большой камень, плиту из розового известняка, положили Тело Иисуса для </a:t>
            </a:r>
            <a:r>
              <a:rPr lang="ru-RU" sz="2000" b="1" dirty="0" err="1" smtClean="0"/>
              <a:t>умащивания</a:t>
            </a:r>
            <a:r>
              <a:rPr lang="ru-RU" sz="2000" b="1" dirty="0" smtClean="0"/>
              <a:t> традиционными благовониями, перед тем как положить в гробницу, принадлежавшую Иосифу.</a:t>
            </a:r>
            <a:endParaRPr lang="ru-RU" sz="2000" b="1" dirty="0"/>
          </a:p>
        </p:txBody>
      </p:sp>
      <p:pic>
        <p:nvPicPr>
          <p:cNvPr id="11267" name="Picture 3" descr="E:\фоны\пли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60169" y="2018297"/>
            <a:ext cx="5305927" cy="397944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25" y="0"/>
            <a:ext cx="11582400" cy="10084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XIV </a:t>
            </a:r>
            <a:r>
              <a:rPr lang="ru-RU" sz="2800" b="1" dirty="0" smtClean="0"/>
              <a:t>ОСТАНОВКА</a:t>
            </a:r>
            <a:br>
              <a:rPr lang="ru-RU" sz="2800" b="1" dirty="0" smtClean="0"/>
            </a:br>
            <a:r>
              <a:rPr lang="ru-RU" sz="2800" b="1" dirty="0" err="1" smtClean="0"/>
              <a:t>Кувуклия</a:t>
            </a:r>
            <a:r>
              <a:rPr lang="ru-RU" sz="2800" b="1" dirty="0" smtClean="0"/>
              <a:t>. Положение во Гроб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081" y="2217889"/>
            <a:ext cx="6019799" cy="33029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Гробница Иисуса Христа заключена в часовню прямоугольной формы – </a:t>
            </a:r>
            <a:r>
              <a:rPr lang="ru-RU" sz="2400" b="1" dirty="0" err="1" smtClean="0"/>
              <a:t>Кувуклию</a:t>
            </a:r>
            <a:r>
              <a:rPr lang="ru-RU" sz="2400" b="1" dirty="0" smtClean="0"/>
              <a:t> (по-гречески – «ложе», «опочивальня»). </a:t>
            </a:r>
          </a:p>
          <a:p>
            <a:pPr algn="just">
              <a:buNone/>
            </a:pPr>
            <a:r>
              <a:rPr lang="ru-RU" sz="2400" b="1" dirty="0" smtClean="0"/>
              <a:t>        «И положили его в новом своем гробе, который высек он в скале; и привалив большой камень к двери гроба, удалился» (</a:t>
            </a:r>
            <a:r>
              <a:rPr lang="ru-RU" sz="2400" b="1" dirty="0" err="1" smtClean="0"/>
              <a:t>Мф</a:t>
            </a:r>
            <a:r>
              <a:rPr lang="ru-RU" sz="2400" b="1" dirty="0" smtClean="0"/>
              <a:t> 27:60).</a:t>
            </a:r>
            <a:endParaRPr lang="ru-RU" sz="2400" b="1" dirty="0"/>
          </a:p>
        </p:txBody>
      </p:sp>
      <p:pic>
        <p:nvPicPr>
          <p:cNvPr id="12291" name="Picture 3" descr="E:\фоны\часовня перед кувуклие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6475" y="1791729"/>
            <a:ext cx="3225115" cy="433722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zgul61\Pictures\1л\Рисунок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6" y="1751360"/>
            <a:ext cx="6278880" cy="4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99" y="1"/>
            <a:ext cx="7055708" cy="11338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Храм Воскресения Господня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569" y="1800911"/>
            <a:ext cx="4478249" cy="3924028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i="1" dirty="0" smtClean="0"/>
              <a:t>          </a:t>
            </a:r>
            <a:r>
              <a:rPr lang="ru-RU" sz="1800" b="1" i="1" dirty="0" smtClean="0"/>
              <a:t>Все лица радостью сияют,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b="1" i="1" dirty="0" smtClean="0"/>
              <a:t>                 Сердца свободны от страстей…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1800" b="1" i="1" dirty="0" smtClean="0"/>
              <a:t>                 Так чудодейственно влияют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1800" b="1" i="1" dirty="0" smtClean="0"/>
              <a:t>                 Слова святые на людей!..</a:t>
            </a:r>
          </a:p>
          <a:p>
            <a:pPr algn="just">
              <a:buNone/>
            </a:pPr>
            <a:r>
              <a:rPr lang="ru-RU" sz="1800" b="1" dirty="0" smtClean="0"/>
              <a:t>                           П. Б.Потехин (1852 – 1910)</a:t>
            </a:r>
          </a:p>
          <a:p>
            <a:pPr algn="just">
              <a:buNone/>
            </a:pPr>
            <a:r>
              <a:rPr lang="ru-RU" sz="2000" b="1" dirty="0" smtClean="0"/>
              <a:t>       </a:t>
            </a:r>
          </a:p>
          <a:p>
            <a:pPr algn="just">
              <a:buNone/>
            </a:pPr>
            <a:r>
              <a:rPr lang="ru-RU" sz="2000" b="1" dirty="0" smtClean="0"/>
              <a:t>       Главное здание – храмовое сооружение, уникальное во многих отношениях, имеет два названия: в западной традиции – «Храм Гроба Господня», в восточной – «Храм Воскресения Христова». </a:t>
            </a:r>
            <a:endParaRPr lang="ru-RU" sz="2000" b="1" dirty="0"/>
          </a:p>
        </p:txBody>
      </p:sp>
      <p:pic>
        <p:nvPicPr>
          <p:cNvPr id="13315" name="Picture 3" descr="E:\фоны\пальмовая вет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46581">
            <a:off x="7437186" y="140341"/>
            <a:ext cx="2162337" cy="16932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1.94265E-7 C -0.05014 -0.00093 -0.08842 -0.00162 -0.13477 -0.00578 C -0.14441 -0.00995 -0.15482 -0.00972 -0.1642 -0.01527 C -0.17956 -0.02429 -0.19493 -0.03585 -0.21094 -0.04047 C -0.22266 -0.05111 -0.23451 -0.06129 -0.24571 -0.07331 C -0.25053 -0.0784 -0.2543 -0.08534 -0.25977 -0.08881 C -0.26524 -0.09598 -0.27084 -0.10222 -0.27722 -0.10615 C -0.29389 -0.09806 -0.28373 -0.04788 -0.27826 -0.02313 C -0.27201 0.00624 -0.26511 0.03654 -0.25443 0.06198 C -0.25326 0.06498 -0.25144 0.06683 -0.25001 0.06961 C -0.24883 0.07192 -0.24779 0.0747 -0.24688 0.07724 C -0.24323 0.08603 -0.24115 0.09667 -0.23698 0.1043 C -0.23217 0.11309 -0.22422 0.12604 -0.22071 0.13529 C -0.2155 0.14847 -0.20053 0.17807 -0.19128 0.18339 C -0.18191 0.19472 -0.17071 0.19634 -0.15977 0.19889 C -0.14024 0.20837 -0.1724 0.19357 -0.11316 0.19889 C -0.11185 0.19889 -0.11355 0.20305 -0.11433 0.20467 C -0.11758 0.21207 -0.12357 0.21785 -0.12826 0.22201 C -0.13464 0.23866 -0.14662 0.24306 -0.15443 0.25693 C -0.16198 0.27035 -0.17175 0.28076 -0.18047 0.29162 C -0.18217 0.29371 -0.18308 0.29718 -0.18477 0.29926 C -0.18659 0.30111 -0.18855 0.30134 -0.19024 0.30319 C -0.1987 0.31221 -0.20534 0.32793 -0.21524 0.3321 C -0.23568 0.35661 -0.25704 0.38598 -0.28047 0.39963 C -0.2879 0.40402 -0.29454 0.41073 -0.30222 0.41327 C -0.3086 0.4179 -0.31394 0.41928 -0.32071 0.4209 C -0.33165 0.42761 -0.34193 0.42877 -0.35326 0.43247 C -0.37396 0.43917 -0.39402 0.44241 -0.41524 0.44403 C -0.47396 0.44334 -0.53542 0.41235 -0.59128 0.44403 C -0.58998 0.45559 -0.58738 0.46531 -0.58373 0.47502 C -0.581 0.49051 -0.57475 0.50254 -0.56954 0.51549 C -0.56146 0.53538 -0.55287 0.55411 -0.54454 0.57354 C -0.53959 0.5851 -0.5336 0.59528 -0.52826 0.60638 C -0.51836 0.62673 -0.51029 0.64662 -0.49779 0.66235 C -0.49284 0.66859 -0.48373 0.67576 -0.47943 0.67969 C -0.47097 0.68686 -0.46342 0.69681 -0.45443 0.70282 C -0.42162 0.72456 -0.38568 0.73242 -0.35105 0.73959 C -0.34011 0.74422 -0.32852 0.74329 -0.31745 0.74722 C -0.20352 0.74537 -0.2323 0.7574 -0.17618 0.73358 C -0.17214 0.72895 -0.16823 0.72849 -0.1642 0.72409 C -0.15938 0.71878 -0.15613 0.71369 -0.15105 0.71045 C -0.14532 0.70027 -0.13829 0.6975 -0.13152 0.6894 C -0.1293 0.68663 -0.12514 0.68154 -0.12514 0.68154 " pathEditMode="relative" ptsTypes="ffffffffffffffffffffffffffffffffffffffffffA">
                                      <p:cBhvr>
                                        <p:cTn id="56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596" y="419468"/>
            <a:ext cx="11336785" cy="619439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836E67"/>
                </a:solidFill>
                <a:latin typeface="+mj-lt"/>
              </a:rPr>
              <a:t>ПАСХА</a:t>
            </a:r>
          </a:p>
          <a:p>
            <a:pPr algn="ctr">
              <a:buNone/>
            </a:pPr>
            <a:r>
              <a:rPr lang="ru-RU" sz="3600" b="1" dirty="0" smtClean="0">
                <a:latin typeface="+mj-lt"/>
              </a:rPr>
              <a:t> </a:t>
            </a:r>
            <a:r>
              <a:rPr lang="ru-RU" sz="3600" b="1" dirty="0" smtClean="0"/>
              <a:t>      </a:t>
            </a:r>
          </a:p>
          <a:p>
            <a:pPr algn="just">
              <a:buNone/>
            </a:pPr>
            <a:r>
              <a:rPr lang="ru-RU" b="1" dirty="0" smtClean="0"/>
              <a:t>       </a:t>
            </a:r>
          </a:p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</a:t>
            </a:r>
            <a:r>
              <a:rPr lang="ru-RU" sz="3800" b="1" dirty="0" smtClean="0"/>
              <a:t>О радости, которую переживает человеческая душа, невозможно рассказать словами. Данте, говоря о Рае, выделял ключевое слово «свет». Так светится новый Иерусалим в Пасхальном каноне Иоанна </a:t>
            </a:r>
            <a:r>
              <a:rPr lang="ru-RU" sz="3800" b="1" dirty="0" err="1" smtClean="0"/>
              <a:t>Дамаскина</a:t>
            </a:r>
            <a:r>
              <a:rPr lang="ru-RU" sz="3800" b="1" dirty="0" smtClean="0"/>
              <a:t>. Свет радости, как и свет вообще, не передается буквально, сложно в полном совершенстве ощутить радость Пасхи, может быть, потому, что мы еще не совершенны… «Пасха – служба райская, а нам ближе покаяние»…</a:t>
            </a:r>
          </a:p>
          <a:p>
            <a:pPr algn="just">
              <a:buNone/>
            </a:pPr>
            <a:endParaRPr lang="ru-RU" sz="3800" b="1" dirty="0" smtClean="0"/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err="1" smtClean="0"/>
              <a:t>Владыко</a:t>
            </a:r>
            <a:r>
              <a:rPr lang="ru-RU" sz="3800" b="1" i="1" dirty="0" smtClean="0"/>
              <a:t> дней моих!  дух праздности унылой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err="1" smtClean="0"/>
              <a:t>Любоначалия</a:t>
            </a:r>
            <a:r>
              <a:rPr lang="ru-RU" sz="3800" b="1" i="1" dirty="0" smtClean="0"/>
              <a:t>, змеи сокрытой сей,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smtClean="0"/>
              <a:t>И празднословия не дай душе моей.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smtClean="0"/>
              <a:t>Но дай мне зреть мои, о боже, прегрешенья,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smtClean="0"/>
              <a:t>Да брат мой от меня не примет осужденья,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smtClean="0"/>
              <a:t>И дух смирения, терпения, любви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3800" b="1" i="1" dirty="0" smtClean="0"/>
              <a:t>И целомудрия мне в сердце оживи.</a:t>
            </a:r>
          </a:p>
          <a:p>
            <a:pPr marL="0">
              <a:spcBef>
                <a:spcPts val="0"/>
              </a:spcBef>
              <a:buNone/>
            </a:pPr>
            <a:endParaRPr lang="ru-RU" sz="2800" b="1" i="1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/>
              <a:t>                                </a:t>
            </a:r>
            <a:r>
              <a:rPr lang="ru-RU" sz="2600" b="1" dirty="0" smtClean="0"/>
              <a:t>А.С. Пушкин «Отцы пустынники и жены непорочны…»</a:t>
            </a:r>
            <a:endParaRPr lang="ru-RU" sz="2600" b="1" dirty="0"/>
          </a:p>
        </p:txBody>
      </p:sp>
      <p:pic>
        <p:nvPicPr>
          <p:cNvPr id="4" name="Picture 4" descr="C:\Users\класс\Pictures\пальмовая ветв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90785">
            <a:off x="10152912" y="61042"/>
            <a:ext cx="2078841" cy="162789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7824 C -0.00846 0.05879 -0.00937 0.04027 -0.01666 0.02338 C -0.02004 0.00393 -0.03072 -0.0132 -0.03983 -0.02385 C -0.04555 -0.03056 -0.04985 -0.03959 -0.05636 -0.04329 C -0.08044 -0.07153 -0.10868 -0.0801 -0.13693 -0.08681 C -0.15918 -0.08565 -0.16907 -0.08936 -0.18626 -0.07894 C -0.18743 -0.07755 -0.18834 -0.07593 -0.18951 -0.075 C -0.19159 -0.07338 -0.19628 -0.07107 -0.19628 -0.07084 C -0.20096 -0.06551 -0.20747 -0.05973 -0.21164 -0.05348 C -0.22114 -0.03889 -0.23025 -0.02269 -0.24027 -0.00996 C -0.24665 -0.00209 -0.25589 0.00578 -0.26123 0.01551 C -0.26539 0.02268 -0.26474 0.02268 -0.26891 0.02731 C -0.27541 0.03449 -0.28231 0.03981 -0.28882 0.04676 C -0.29546 0.0537 -0.30223 0.06273 -0.30977 0.06643 C -0.31863 0.07083 -0.32917 0.07384 -0.33841 0.07615 C -0.35975 0.07546 -0.38097 0.07546 -0.40245 0.0743 C -0.41078 0.07384 -0.41872 0.06412 -0.42666 0.06064 C -0.43876 0.04606 -0.451 0.02916 -0.46414 0.01736 C -0.46909 0.00833 -0.47625 -0.00232 -0.48288 -0.00602 C -0.4972 -0.02639 -0.4795 -0.00278 -0.49056 -0.01389 C -0.49681 -0.02037 -0.50358 -0.02848 -0.51022 -0.03357 C -0.52206 -0.04283 -0.53625 -0.04653 -0.54887 -0.04954 C -0.58935 -0.07246 -0.62332 -0.05371 -0.66016 -0.03959 C -0.66484 -0.03519 -0.66836 -0.03334 -0.67343 -0.03149 C -0.68294 -0.02315 -0.69101 -0.0176 -0.69882 -0.00417 C -0.7009 0.00324 -0.70207 0.00949 -0.70324 0.01736 C -0.70259 0.04027 -0.70298 0.05578 -0.69986 0.07615 C -0.69908 0.09259 -0.69777 0.10717 -0.6966 0.12338 C -0.69699 0.14351 -0.6966 0.16389 -0.69764 0.18402 C -0.6979 0.18819 -0.70207 0.19814 -0.70324 0.20185 C -0.71261 0.23125 -0.72589 0.25625 -0.74515 0.26273 C -0.75205 0.27106 -0.76012 0.27754 -0.76819 0.28032 C -0.77222 0.28588 -0.77561 0.28958 -0.78042 0.29213 C -0.78394 0.29629 -0.78797 0.29791 -0.79136 0.30208 C -0.80463 0.31851 -0.81062 0.33449 -0.81348 0.36273 C -0.81309 0.3831 -0.81322 0.40347 -0.81231 0.42361 C -0.81179 0.43402 -0.8075 0.44467 -0.80463 0.45301 C -0.80008 0.46643 -0.79539 0.47939 -0.78914 0.49051 C -0.77925 0.5081 -0.76363 0.51226 -0.75062 0.51782 C -0.7419 0.52546 -0.73552 0.53125 -0.72966 0.54537 C -0.72472 0.58264 -0.72836 0.56412 -0.72641 0.63958 C -0.72602 0.65578 -0.71404 0.68449 -0.70871 0.69838 C -0.70259 0.71435 -0.70467 0.71111 -0.69882 0.71805 C -0.69647 0.72662 -0.68684 0.74444 -0.68229 0.74953 C -0.68098 0.75092 -0.67929 0.75069 -0.67786 0.75139 C -0.67448 0.75764 -0.67083 0.76064 -0.66693 0.76527 C -0.60731 0.76342 -0.55291 0.75856 -0.49291 0.7574 C -0.4864 0.75532 -0.48028 0.75301 -0.47416 0.74953 C -0.46687 0.7412 -0.45867 0.73819 -0.451 0.73194 C -0.44084 0.72407 -0.43095 0.71203 -0.42002 0.7081 C -0.41468 0.70162 -0.41078 0.69791 -0.40453 0.69444 C -0.39919 0.68796 -0.39386 0.68518 -0.38813 0.68055 C -0.37993 0.67407 -0.37238 0.66458 -0.36379 0.66111 C -0.36015 0.6625 -0.35611 0.66203 -0.35273 0.66504 C -0.3483 0.66898 -0.34661 0.6787 -0.34283 0.68449 C -0.33932 0.69004 -0.33542 0.6949 -0.33177 0.70023 C -0.32891 0.70416 -0.32722 0.71088 -0.32409 0.71412 C -0.3181 0.7206 -0.31173 0.72777 -0.30639 0.73588 C -0.30327 0.74074 -0.29949 0.74421 -0.2965 0.74953 C -0.29429 0.75347 -0.29272 0.75879 -0.28986 0.76134 C -0.26851 0.78032 -0.2486 0.78495 -0.22491 0.78865 C -0.20344 0.78796 -0.18222 0.78796 -0.161 0.7868 C -0.14083 0.78564 -0.12066 0.77384 -0.10035 0.77106 C -0.08968 0.76805 -0.07927 0.76504 -0.06859 0.76134 C -0.06078 0.75439 -0.05219 0.75301 -0.04412 0.74745 C -0.02304 0.73287 -0.04061 0.74074 -0.02876 0.73588 C -0.02733 0.73379 -0.02603 0.73171 -0.02447 0.72986 C -0.02265 0.72777 -0.02043 0.72639 -0.01887 0.72407 C -0.01419 0.71782 -0.01119 0.71111 -0.00573 0.70625 C 0.00143 0.69351 0.00911 0.68148 0.01523 0.66689 C 0.019 0.6581 0.01991 0.65139 0.02291 0.64143 C 0.02551 0.63333 0.02863 0.62639 0.03085 0.61782 C 0.03697 0.59189 0.04009 0.56551 0.04165 0.5375 C 0.04126 0.51851 0.04152 0.49953 0.04074 0.48055 C 0.04048 0.47476 0.03501 0.45601 0.03306 0.45092 C 0.02213 0.42314 0.0095 0.39884 -0.01002 0.39421 C -0.02603 0.38402 -0.02733 0.39074 -0.05428 0.39213 C -0.0613 0.3956 -0.06781 0.39976 -0.0751 0.40208 C -0.08265 0.40856 -0.0889 0.41551 -0.09606 0.42361 C -0.09736 0.42523 -0.09918 0.42569 -0.10035 0.42754 C -0.10452 0.43333 -0.10686 0.44305 -0.11246 0.44305 " pathEditMode="relative" rAng="0" ptsTypes="ffffffffffffffffffffffffffffffffffffffffffffffffffffffffffffffffffffffffffffffffA">
                                      <p:cBhvr>
                                        <p:cTn id="7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ласс\Pictures\анимация голубь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5318" y="1595552"/>
            <a:ext cx="1261364" cy="12613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34" y="2856916"/>
            <a:ext cx="10981519" cy="32805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      </a:t>
            </a:r>
            <a:r>
              <a:rPr lang="ru-RU" sz="2400" b="1" dirty="0" smtClean="0">
                <a:latin typeface="Arial Black" panose="020B0A04020102020204" pitchFamily="34" charset="0"/>
              </a:rPr>
              <a:t>«Не в православии ли одном сохранился Божественный лик Христа во всей чистоте? И может быть, главнейшее </a:t>
            </a:r>
            <a:r>
              <a:rPr lang="ru-RU" sz="2400" b="1" dirty="0" err="1" smtClean="0">
                <a:latin typeface="Arial Black" panose="020B0A04020102020204" pitchFamily="34" charset="0"/>
              </a:rPr>
              <a:t>предызбранное</a:t>
            </a:r>
            <a:r>
              <a:rPr lang="ru-RU" sz="2400" b="1" dirty="0" smtClean="0">
                <a:latin typeface="Arial Black" panose="020B0A04020102020204" pitchFamily="34" charset="0"/>
              </a:rPr>
              <a:t> назначение народа русского в судьбах всего человечества и состоит лишь в том, чтоб сохранить у себя этот Божественный образ Христа во всей чистоте, а когда придет время, явить этот образ миру, потерявшему пути свои!..»</a:t>
            </a:r>
          </a:p>
          <a:p>
            <a:pPr algn="r">
              <a:buNone/>
            </a:pPr>
            <a:r>
              <a:rPr lang="ru-RU" sz="2400" b="1" i="1" dirty="0" smtClean="0">
                <a:latin typeface="Arial Black" panose="020B0A04020102020204" pitchFamily="34" charset="0"/>
              </a:rPr>
              <a:t>Ф.М. Достоевский</a:t>
            </a:r>
            <a:endParaRPr lang="ru-RU" sz="2400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41" y="1"/>
            <a:ext cx="6070296" cy="10972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Карта Старого Города</a:t>
            </a:r>
            <a:endParaRPr lang="ru-RU" sz="4000" b="1" dirty="0">
              <a:latin typeface="+mn-lt"/>
            </a:endParaRPr>
          </a:p>
        </p:txBody>
      </p:sp>
      <p:pic>
        <p:nvPicPr>
          <p:cNvPr id="18434" name="Picture 2" descr="E:\фоны\plan_ier_old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3118" y="1768444"/>
            <a:ext cx="5444887" cy="4021223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45829" y="5765074"/>
            <a:ext cx="398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Первая мозаичная карта Иерусалима</a:t>
            </a:r>
            <a:endParaRPr lang="ru-RU" b="1" dirty="0"/>
          </a:p>
        </p:txBody>
      </p:sp>
      <p:pic>
        <p:nvPicPr>
          <p:cNvPr id="2050" name="Picture 2" descr="C:\Users\класс\Pictures\первая карта иерусали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9352" y="2051645"/>
            <a:ext cx="4360091" cy="300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5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" y="0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Игумен Даниил – православный монах, священник, первый русский паломник, оставивший описание Святой земли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0453" y="2325189"/>
            <a:ext cx="7286897" cy="32508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Игумен Даниил совершил паломничество в 1104-1106 годах и описал свое путешествие в книге «Житие и хождение игумена Даниила из Русской земли».</a:t>
            </a:r>
          </a:p>
        </p:txBody>
      </p:sp>
      <p:pic>
        <p:nvPicPr>
          <p:cNvPr id="2050" name="Picture 2" descr="C:\Users\класс\Pictures\Дании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39137">
            <a:off x="9170139" y="2776773"/>
            <a:ext cx="2108268" cy="287083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59941" flipH="1">
            <a:off x="682511" y="5269363"/>
            <a:ext cx="1546919" cy="12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11545  0.017 -0.11545  C 0.034 -0.20958  0.061 -0.24688  0.1 -0.24688  C 0.12 -0.24688  0.138 -0.23267  0.152 -0.20958  C 0.162 -0.1936  0.174 -0.18472  0.187 -0.18472  C 0.212 -0.18472  0.233 -0.21669  0.241 -0.26287  C 0.241 -0.26287  0.25 -0.31793  0.25 -0.31793  C 0.25 -0.31793  0.232 -0.2007  0.232 -0.2007  C 0.215 -0.10834  0.188 -0.07105  0.15 -0.07105  C 0.13 -0.07105  0.111 -0.08525  0.096 -0.11012  C 0.087 -0.12433  0.075 -0.13321  0.063 -0.13321  C 0.038 -0.13321  0.017 -0.10124  0.009 -0.05506  C 0.009 -0.05506  0 0  0 0  Z" pathEditMode="relative" ptsTypes="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216" y="1280160"/>
            <a:ext cx="5279571" cy="4101738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200" cap="non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cap="none" dirty="0" smtClean="0">
                <a:latin typeface="Arial" pitchFamily="34" charset="0"/>
                <a:cs typeface="Arial" pitchFamily="34" charset="0"/>
              </a:rPr>
              <a:t>В своих записках игумен Даниил сообщает, что накануне праздника Пасхи Христовой в великую пятницу он «пошел к князю </a:t>
            </a:r>
            <a:r>
              <a:rPr lang="ru-RU" sz="1800" b="1" cap="none" dirty="0" err="1" smtClean="0">
                <a:latin typeface="Arial" pitchFamily="34" charset="0"/>
                <a:cs typeface="Arial" pitchFamily="34" charset="0"/>
              </a:rPr>
              <a:t>Балдуину</a:t>
            </a:r>
            <a:r>
              <a:rPr lang="ru-RU" sz="1800" b="1" cap="none" dirty="0" smtClean="0">
                <a:latin typeface="Arial" pitchFamily="34" charset="0"/>
                <a:cs typeface="Arial" pitchFamily="34" charset="0"/>
              </a:rPr>
              <a:t> и поклонился ему до земли. Он же, увидев меня, худого, подозвал к себе с любовью и спросил: «Что хочешь, игумен русский?» Я же сказал ему: «Князь мой, господин мой, прошу тебя ради бога и князей русских, разреши, чтобы я поставил свое кадило /лампаду/ на Святом Гробе от всей русской земли… Тогда он милостиво и любовно разрешил мне поставить кадило на Гробе Господнем…»</a:t>
            </a:r>
            <a:br>
              <a:rPr lang="ru-RU" sz="1800" b="1" cap="none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cap="none" dirty="0" smtClean="0">
                <a:latin typeface="Arial" pitchFamily="34" charset="0"/>
                <a:cs typeface="Arial" pitchFamily="34" charset="0"/>
              </a:rPr>
              <a:t>   Таким </a:t>
            </a:r>
            <a:r>
              <a:rPr lang="ru-RU" sz="1800" b="1" cap="none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образом</a:t>
            </a:r>
            <a:r>
              <a:rPr lang="ru-RU" sz="1800" b="1" cap="none" dirty="0" smtClean="0">
                <a:latin typeface="Arial" pitchFamily="34" charset="0"/>
                <a:cs typeface="Arial" pitchFamily="34" charset="0"/>
              </a:rPr>
              <a:t>, игумен Даниил первым из русских паломников поставил неугасимую лампаду у Гроба Господня от всей Руси.</a:t>
            </a:r>
            <a:br>
              <a:rPr lang="ru-RU" sz="1800" b="1" cap="none" dirty="0" smtClean="0">
                <a:latin typeface="Arial" pitchFamily="34" charset="0"/>
                <a:cs typeface="Arial" pitchFamily="34" charset="0"/>
              </a:rPr>
            </a:br>
            <a:endParaRPr lang="ru-RU" sz="1800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1" y="1293223"/>
            <a:ext cx="5414739" cy="404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381304">
            <a:off x="10568096" y="5270908"/>
            <a:ext cx="1230266" cy="112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365" y="180109"/>
            <a:ext cx="6164164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«Что хочешь, игумен русский?»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29 -0.01922 C -0.39281 -0.01783 -0.32591 -0.12338 -0.32656 -0.12269 C -0.26942 -0.20371 -0.22868 -0.21366 -0.19601 -0.16968 C -0.1787 -0.14746 -0.17063 -0.11019 -0.1692 -0.07014 C -0.16777 -0.04283 -0.16191 -0.01852 -0.15072 -0.00348 C -0.12924 0.02476 -0.0967 0.01342 -0.0695 -0.02639 C -0.07002 -0.025 -0.03683 -0.07362 -0.03735 -0.07338 C -0.03683 -0.07362 -0.10529 0.03032 -0.10582 0.03078 C -0.16061 0.10763 -0.20122 0.11875 -0.2335 0.07569 C -0.25003 0.05277 -0.25953 0.01551 -0.26135 -0.02848 C -0.26292 -0.05324 -0.26825 -0.07709 -0.27853 -0.09074 C -0.29962 -0.11922 -0.33229 -0.1088 -0.36001 -0.06829 C -0.36027 -0.06713 -0.39229 -0.01922 -0.39281 -0.01783 Z " pathEditMode="relative" rAng="2223085" ptsTypes="fffffffffffff">
                                      <p:cBhvr>
                                        <p:cTn id="1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2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180109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Иеромонах  Зосима – иеродиакон и позже иеромонах Русской православной церкви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901" y="1100051"/>
            <a:ext cx="6692443" cy="5181600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3800" dirty="0" smtClean="0"/>
              <a:t>       </a:t>
            </a:r>
          </a:p>
          <a:p>
            <a:pPr algn="just">
              <a:buNone/>
            </a:pPr>
            <a:endParaRPr lang="ru-RU" sz="3800" dirty="0" smtClean="0"/>
          </a:p>
          <a:p>
            <a:pPr marL="87313" indent="11113" algn="just">
              <a:buNone/>
            </a:pPr>
            <a:r>
              <a:rPr lang="ru-RU" sz="4500" dirty="0" smtClean="0"/>
              <a:t>            </a:t>
            </a:r>
            <a:r>
              <a:rPr lang="ru-RU" sz="4500" b="1" dirty="0" smtClean="0"/>
              <a:t>Зосима – путешественник на Святую землю (Палестину), автор сочинения «Книга, глаголемая </a:t>
            </a:r>
            <a:r>
              <a:rPr lang="ru-RU" sz="4500" b="1" dirty="0" err="1" smtClean="0"/>
              <a:t>Ксенос</a:t>
            </a:r>
            <a:r>
              <a:rPr lang="ru-RU" sz="4500" b="1" dirty="0" smtClean="0"/>
              <a:t>, сиречь Странник диакона Зосимы о пути иерусалимском до </a:t>
            </a:r>
            <a:r>
              <a:rPr lang="ru-RU" sz="4500" b="1" dirty="0" err="1" smtClean="0"/>
              <a:t>Царяграда</a:t>
            </a:r>
            <a:r>
              <a:rPr lang="ru-RU" sz="4500" b="1" dirty="0" smtClean="0"/>
              <a:t> и до Иерусалима», или «Хождение инока Зосима». </a:t>
            </a:r>
          </a:p>
          <a:p>
            <a:pPr marL="87313" indent="11113" algn="just">
              <a:buNone/>
            </a:pPr>
            <a:r>
              <a:rPr lang="ru-RU" sz="4500" b="1" dirty="0" smtClean="0"/>
              <a:t>      Зосима был последним русским путешественником, оставившим описание Константинополя при византийских императорах.</a:t>
            </a:r>
          </a:p>
          <a:p>
            <a:pPr marL="87313" indent="11113" algn="just">
              <a:buNone/>
            </a:pPr>
            <a:r>
              <a:rPr lang="ru-RU" sz="4500" b="1" dirty="0" smtClean="0"/>
              <a:t>        Высадившись на палестинском берегу, путешественник с большими трудностями дошел до Иерусалима. Он объясняет это «злых ради </a:t>
            </a:r>
            <a:r>
              <a:rPr lang="ru-RU" sz="4500" b="1" dirty="0" err="1" smtClean="0"/>
              <a:t>арапль</a:t>
            </a:r>
            <a:r>
              <a:rPr lang="ru-RU" sz="4500" b="1" dirty="0" smtClean="0"/>
              <a:t>», нападению которых он подвергался не раз: «</a:t>
            </a:r>
            <a:r>
              <a:rPr lang="ru-RU" sz="4500" b="1" dirty="0" err="1" smtClean="0"/>
              <a:t>Наидоша</a:t>
            </a:r>
            <a:r>
              <a:rPr lang="ru-RU" sz="4500" b="1" dirty="0" smtClean="0"/>
              <a:t> на </a:t>
            </a:r>
            <a:r>
              <a:rPr lang="ru-RU" sz="4500" b="1" dirty="0" err="1" smtClean="0"/>
              <a:t>ны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злыи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Араполевы</a:t>
            </a:r>
            <a:r>
              <a:rPr lang="ru-RU" sz="4500" b="1" dirty="0" smtClean="0"/>
              <a:t> и возложа на мя раны </a:t>
            </a:r>
            <a:r>
              <a:rPr lang="ru-RU" sz="4500" b="1" dirty="0" err="1" smtClean="0"/>
              <a:t>доволны</a:t>
            </a:r>
            <a:r>
              <a:rPr lang="ru-RU" sz="4500" b="1" dirty="0" smtClean="0"/>
              <a:t> и </a:t>
            </a:r>
            <a:r>
              <a:rPr lang="ru-RU" sz="4500" b="1" dirty="0" err="1" smtClean="0"/>
              <a:t>оставиша</a:t>
            </a:r>
            <a:r>
              <a:rPr lang="ru-RU" sz="4500" b="1" dirty="0" smtClean="0"/>
              <a:t> мя в полы мертва, </a:t>
            </a:r>
            <a:r>
              <a:rPr lang="ru-RU" sz="4500" b="1" dirty="0" err="1" smtClean="0"/>
              <a:t>отъидоша</a:t>
            </a:r>
            <a:r>
              <a:rPr lang="ru-RU" sz="4500" b="1" dirty="0" smtClean="0"/>
              <a:t> во </a:t>
            </a:r>
            <a:r>
              <a:rPr lang="ru-RU" sz="4500" b="1" dirty="0" err="1" smtClean="0"/>
              <a:t>свояси</a:t>
            </a:r>
            <a:r>
              <a:rPr lang="ru-RU" sz="4500" b="1" dirty="0" smtClean="0"/>
              <a:t>».</a:t>
            </a:r>
          </a:p>
          <a:p>
            <a:pPr marL="87313" indent="11113" algn="just">
              <a:buNone/>
            </a:pPr>
            <a:r>
              <a:rPr lang="ru-RU" sz="4500" b="1" dirty="0" smtClean="0"/>
              <a:t>       Зосима, который путешествовал по Ближнему Востоку в 1419-1422 годах, усердно молился о земле русской. Он добрался до Иерусалима в «день святого воскресения».</a:t>
            </a:r>
          </a:p>
          <a:p>
            <a:pPr marL="87313" indent="11113" algn="just">
              <a:buNone/>
            </a:pPr>
            <a:r>
              <a:rPr lang="ru-RU" sz="4500" b="1" dirty="0" smtClean="0"/>
              <a:t>      «У гроба </a:t>
            </a:r>
            <a:r>
              <a:rPr lang="ru-RU" sz="4500" b="1" dirty="0" err="1" smtClean="0"/>
              <a:t>Божиего</a:t>
            </a:r>
            <a:r>
              <a:rPr lang="ru-RU" sz="4500" b="1" dirty="0" smtClean="0"/>
              <a:t> поминал я, грешный, и всех русской земли князей и бояр, и всех православных христиан».</a:t>
            </a:r>
            <a:endParaRPr lang="ru-RU" sz="4500" b="1" dirty="0"/>
          </a:p>
        </p:txBody>
      </p:sp>
      <p:pic>
        <p:nvPicPr>
          <p:cNvPr id="3075" name="Picture 3" descr="C:\Users\класс\Pictures\зосим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4985" y="2612938"/>
            <a:ext cx="3858263" cy="245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06996" y="1110345"/>
            <a:ext cx="1401240" cy="10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71138E-6 C -0.00117 -0.01688 0.00026 -0.0185 -0.00768 -0.02313 C -0.01419 -0.03099 -0.02578 -0.03122 -0.03373 -0.03284 C -0.05261 -0.04348 -0.07409 -0.04255 -0.09349 -0.0444 C -0.11263 -0.05527 -0.15755 -0.04649 -0.16524 -0.04626 C -0.175 -0.04302 -0.18503 -0.04232 -0.19466 -0.03862 C -0.20326 -0.03539 -0.21094 -0.02914 -0.21966 -0.02706 C -0.22578 -0.02405 -0.23203 -0.02197 -0.23815 -0.0192 C -0.24037 -0.01827 -0.24466 -0.0155 -0.24466 -0.0155 C -0.25195 -0.00671 -0.2612 0.00092 -0.26966 0.00578 C -0.27409 0.0111 -0.27917 0.01226 -0.28373 0.01734 C -0.29011 0.02451 -0.29701 0.03122 -0.30326 0.03862 C -0.30886 0.04533 -0.31302 0.05342 -0.31849 0.0599 C -0.32162 0.06799 -0.32513 0.0747 -0.32826 0.08302 C -0.32904 0.08487 -0.33047 0.08881 -0.33047 0.08881 C -0.33268 0.10106 -0.32969 0.08788 -0.33477 0.10037 C -0.3375 0.10731 -0.33945 0.11471 -0.34245 0.12164 C -0.34362 0.12789 -0.34792 0.13899 -0.34792 0.13899 C -0.34831 0.14084 -0.34844 0.14292 -0.34896 0.14477 C -0.34961 0.14685 -0.35065 0.14847 -0.35117 0.15055 C -0.35534 0.16813 -0.34883 0.14963 -0.35443 0.1642 C -0.35599 0.17299 -0.35964 0.17992 -0.36094 0.18918 C -0.36263 0.2012 -0.36472 0.21554 -0.36849 0.22595 C -0.37044 0.23913 -0.37422 0.25185 -0.37722 0.26457 C -0.37917 0.27266 -0.37982 0.28029 -0.38268 0.28769 C -0.38711 0.31244 -0.38698 0.36656 -0.37722 0.392 C -0.37604 0.4031 -0.37526 0.4135 -0.37175 0.42276 C -0.37057 0.43177 -0.36901 0.44079 -0.36745 0.44981 C -0.36628 0.46993 -0.36328 0.48867 -0.35977 0.50786 C -0.3582 0.51665 -0.35729 0.52498 -0.35443 0.53284 C -0.35274 0.54417 -0.34557 0.56337 -0.34141 0.57331 C -0.33985 0.58071 -0.33516 0.59227 -0.33151 0.59667 C -0.32995 0.60777 -0.32435 0.6191 -0.31966 0.62743 C -0.3181 0.63552 -0.31602 0.64015 -0.31198 0.64477 C -0.30886 0.65287 -0.30534 0.65957 -0.30222 0.6679 C -0.30039 0.67276 -0.29623 0.67252 -0.29349 0.67576 C -0.28789 0.68201 -0.28268 0.68871 -0.27617 0.69126 C -0.27292 0.69496 -0.26992 0.69611 -0.26641 0.69889 C -0.25886 0.7049 -0.25378 0.70953 -0.2457 0.7123 C -0.24141 0.71623 -0.23724 0.71739 -0.23268 0.72016 C -0.23047 0.72155 -0.22617 0.72387 -0.22617 0.72387 C -0.2194 0.73219 -0.2112 0.7352 -0.20326 0.73936 C -0.20182 0.74005 -0.20039 0.74075 -0.19896 0.74144 C -0.19675 0.7426 -0.19245 0.74514 -0.19245 0.74514 C -0.18737 0.75139 -0.18099 0.75231 -0.175 0.75485 C -0.15964 0.76133 -0.14518 0.76989 -0.12943 0.7722 C -0.1181 0.77752 -0.10625 0.77868 -0.09466 0.78191 C -0.07331 0.78122 -0.05182 0.78122 -0.03047 0.78006 C -0.02604 0.77983 -0.01745 0.77428 -0.01745 0.77428 C -0.01224 0.76942 -0.00755 0.76341 -0.00222 0.75879 C 0.00078 0.75092 0.00208 0.75185 0.0043 0.74329 C 0.0056 0.73797 0.00859 0.7278 0.00859 0.7278 C 0.01015 0.71485 0.01211 0.70028 0.01627 0.68918 C 0.01667 0.68732 0.0168 0.68524 0.01732 0.68339 C 0.01797 0.68131 0.01901 0.67969 0.01953 0.67761 C 0.0237 0.66027 0.01719 0.67877 0.02278 0.6642 C 0.02461 0.65379 0.02617 0.64338 0.02825 0.63321 C 0.02747 0.59621 0.03489 0.57632 0.01953 0.56175 " pathEditMode="relative" ptsTypes="fffffffffffffff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27" y="156755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Братья И.И. и </a:t>
            </a:r>
            <a:r>
              <a:rPr lang="ru-RU" sz="2800" b="1" dirty="0" err="1" smtClean="0"/>
              <a:t>В.И.Вешняковы</a:t>
            </a:r>
            <a:r>
              <a:rPr lang="ru-RU" sz="2800" b="1" dirty="0" smtClean="0"/>
              <a:t> – калужские дворяне, путешественники к святым местам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94" y="1567544"/>
            <a:ext cx="5370607" cy="4625438"/>
          </a:xfrm>
        </p:spPr>
        <p:txBody>
          <a:bodyPr>
            <a:normAutofit fontScale="62500" lnSpcReduction="20000"/>
          </a:bodyPr>
          <a:lstStyle/>
          <a:p>
            <a:pPr marL="79375" indent="17463" algn="just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«При чувствовании неизъяснимой радости въехали в Иерусалим… великими воротами </a:t>
            </a:r>
            <a:r>
              <a:rPr lang="ru-RU" b="1" dirty="0" err="1" smtClean="0"/>
              <a:t>Давидовыми</a:t>
            </a:r>
            <a:r>
              <a:rPr lang="ru-RU" b="1" dirty="0" smtClean="0"/>
              <a:t>».</a:t>
            </a:r>
          </a:p>
          <a:p>
            <a:pPr marL="79375" indent="17463" algn="just">
              <a:buNone/>
            </a:pPr>
            <a:r>
              <a:rPr lang="ru-RU" b="1" dirty="0" smtClean="0"/>
              <a:t>     Из русских путешественников, оставивших записи, последними видели Храм Гроба Господня до пожара 1808-го года братья </a:t>
            </a:r>
            <a:r>
              <a:rPr lang="ru-RU" b="1" dirty="0" err="1" smtClean="0"/>
              <a:t>Вешняковы</a:t>
            </a:r>
            <a:r>
              <a:rPr lang="ru-RU" b="1" dirty="0" smtClean="0"/>
              <a:t>. К их «Путевым заметкам во святой град» приложено и изображение Храма в таком виде, какой он имел до пожара.</a:t>
            </a:r>
          </a:p>
          <a:p>
            <a:pPr marL="79375" indent="17463" algn="just">
              <a:buNone/>
            </a:pPr>
            <a:r>
              <a:rPr lang="ru-RU" b="1" dirty="0" smtClean="0"/>
              <a:t>      «</a:t>
            </a:r>
            <a:r>
              <a:rPr lang="ru-RU" b="1" dirty="0" err="1" smtClean="0"/>
              <a:t>Великия</a:t>
            </a:r>
            <a:r>
              <a:rPr lang="ru-RU" b="1" dirty="0" smtClean="0"/>
              <a:t> </a:t>
            </a:r>
            <a:r>
              <a:rPr lang="ru-RU" b="1" dirty="0" err="1" smtClean="0"/>
              <a:t>церкве</a:t>
            </a:r>
            <a:r>
              <a:rPr lang="ru-RU" b="1" dirty="0" smtClean="0"/>
              <a:t> Святого Воскресения врата всегда затворены. Ключи и печать держат у себя турки. И когда потребно, отверзают, получая от монастыря за каждое отверстие по три лева… Но россияне, как духовного, так и светского звания, имея у себя турецкие фирманы, … всегда входят невозбранно».</a:t>
            </a:r>
            <a:endParaRPr lang="ru-RU" b="1" dirty="0"/>
          </a:p>
        </p:txBody>
      </p:sp>
      <p:pic>
        <p:nvPicPr>
          <p:cNvPr id="4099" name="Picture 3" descr="C:\Users\класс\Pictures\вешняко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63204" y="1503775"/>
            <a:ext cx="2447925" cy="475297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4098" name="Picture 2" descr="C:\Users\класс\Pictures\вешняковы хра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0254" y="2062341"/>
            <a:ext cx="2381251" cy="2808514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7557" y="5276580"/>
            <a:ext cx="1901497" cy="112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3192 C -0.00052 0.0303 0.00625 0.02752 0.01367 0.02429 C 0.01615 0.02128 0.01901 0.01943 0.02136 0.01642 C 0.02839 0.0074 0.02097 0.01272 0.02787 0.00879 C 0.0349 -0.00694 0.0461 -0.01642 0.05495 -0.02983 C 0.06003 -0.03769 0.06797 -0.05504 0.07461 -0.06082 C 0.08073 -0.07516 0.09115 -0.08071 0.0974 -0.09551 C 0.10143 -0.10499 0.09922 -0.10129 0.10391 -0.10707 C 0.10938 -0.12419 0.11576 -0.1413 0.1224 -0.15726 C 0.12383 -0.1605 0.12539 -0.1635 0.12669 -0.16697 C 0.12904 -0.17322 0.13321 -0.18617 0.13321 -0.18594 C 0.13568 -0.20328 0.14115 -0.21855 0.14518 -0.2345 C 0.14662 -0.24005 0.14688 -0.2463 0.14844 -0.25185 C 0.14987 -0.2567 0.15222 -0.26064 0.15391 -0.26526 C 0.15534 -0.27336 0.15834 -0.27914 0.16042 -0.28654 C 0.16302 -0.29556 0.16367 -0.30504 0.16693 -0.3136 C 0.16797 -0.32123 0.17005 -0.32585 0.17136 -0.33302 C 0.17396 -0.3469 0.17656 -0.36147 0.18112 -0.37349 C 0.18386 -0.38876 0.18542 -0.38575 0.17669 -0.38321 C 0.17162 -0.37627 0.15821 -0.36101 0.15169 -0.358 C 0.14805 -0.35152 0.14232 -0.3462 0.13763 -0.3425 C 0.13555 -0.34089 0.13112 -0.3388 0.13112 -0.33857 C 0.12149 -0.32632 0.10899 -0.32192 0.0974 -0.31753 C 0.08906 -0.31429 0.08216 -0.30943 0.07344 -0.30781 C 0.06706 -0.30504 0.06042 -0.30435 0.05391 -0.30203 C -0.00729 -0.30296 -0.03255 -0.30157 -0.07982 -0.30966 C -0.09726 -0.31845 -0.11471 -0.3277 -0.13203 -0.33672 C -0.13646 -0.33904 -0.14062 -0.34274 -0.14505 -0.34459 C -0.14974 -0.34667 -0.15456 -0.34759 -0.15911 -0.35037 C -0.16406 -0.35337 -0.16823 -0.35777 -0.17331 -0.36008 C -0.1789 -0.36632 -0.18554 -0.37188 -0.19179 -0.37534 C -0.19791 -0.38621 -0.20599 -0.39107 -0.21354 -0.39847 C -0.21862 -0.40333 -0.22383 -0.4105 -0.22864 -0.41605 C -0.22982 -0.41743 -0.23112 -0.41813 -0.23203 -0.41975 C -0.23307 -0.4216 -0.23411 -0.42391 -0.23528 -0.42553 C -0.23841 -0.42969 -0.24505 -0.43709 -0.24505 -0.43686 C -0.25 -0.45513 -0.247 -0.44842 -0.2526 -0.45837 C -0.25364 -0.46392 -0.25351 -0.4771 -0.25586 -0.46415 C -0.25547 -0.45004 -0.25612 -0.42206 -0.25156 -0.40633 C -0.25039 -0.40217 -0.2487 -0.39847 -0.24713 -0.39477 C -0.24609 -0.392 -0.24388 -0.38691 -0.24388 -0.38668 C -0.24219 -0.37766 -0.23815 -0.37188 -0.23411 -0.36586 C -0.22396 -0.35106 -0.2151 -0.33649 -0.20364 -0.32516 C -0.20143 -0.32285 -0.19922 -0.3203 -0.19713 -0.31753 C -0.1957 -0.31568 -0.1944 -0.31336 -0.19284 -0.31175 C -0.18737 -0.3062 -0.18112 -0.30134 -0.17539 -0.29625 C -0.16211 -0.28469 -0.14713 -0.28052 -0.13307 -0.27312 C -0.11862 -0.26526 -0.10416 -0.25717 -0.08958 -0.25 C -0.07786 -0.24422 -0.06471 -0.2419 -0.0526 -0.23843 C -0.04336 -0.23288 -0.03515 -0.23034 -0.02539 -0.22872 C -0.00729 -0.21855 0.04779 -0.22641 0.06042 -0.22687 C 0.06459 -0.22918 0.06667 -0.23427 0.07018 -0.23843 C 0.06589 -0.22733 0.05964 -0.21716 0.05287 -0.21138 C 0.04375 -0.19519 0.03281 -0.19102 0.02136 -0.18247 C 0.00117 -0.16767 -0.02057 -0.15888 -0.04179 -0.14963 C -0.04557 -0.14801 -0.04883 -0.14361 -0.0526 -0.14176 C -0.05898 -0.13853 -0.06562 -0.13783 -0.07213 -0.13598 C -0.0776 -0.13436 -0.08854 -0.13205 -0.08854 -0.13182 C -0.12982 -0.13344 -0.17109 -0.13344 -0.21237 -0.13598 C -0.22513 -0.13668 -0.2431 -0.15078 -0.25482 -0.15911 C -0.26315 -0.16512 -0.27226 -0.16628 -0.28086 -0.17067 C -0.30195 -0.18154 -0.32799 -0.19426 -0.34609 -0.21716 C -0.35338 -0.22641 -0.36133 -0.23381 -0.36888 -0.24213 C -0.3707 -0.24422 -0.37435 -0.24792 -0.37435 -0.24768 C -0.37969 -0.26087 -0.3875 -0.27151 -0.39388 -0.28284 C -0.4 -0.29371 -0.39427 -0.28746 -0.40039 -0.30018 C -0.40442 -0.30874 -0.41146 -0.32215 -0.41679 -0.32909 C -0.42057 -0.3395 -0.41784 -0.33348 -0.42656 -0.34459 C -0.42929 -0.34805 -0.43528 -0.35407 -0.43528 -0.35384 C -0.43541 -0.35453 -0.43932 -0.36979 -0.43958 -0.35407 C -0.44049 -0.30411 -0.44206 -0.31336 -0.43737 -0.29047 C -0.43633 -0.27891 -0.4345 -0.26896 -0.43307 -0.25763 C -0.43164 -0.24676 -0.43151 -0.23497 -0.42864 -0.22479 C -0.42226 -0.20236 -0.43138 -0.2389 -0.42435 -0.21138 C -0.42044 -0.19588 -0.41627 -0.17484 -0.40807 -0.16489 C -0.40495 -0.15425 -0.39987 -0.14847 -0.39505 -0.13991 C -0.39036 -0.13159 -0.38789 -0.12534 -0.38203 -0.11864 C -0.37786 -0.11378 -0.36692 -0.08927 -0.36458 -0.08395 C -0.36328 -0.08094 -0.36081 -0.08025 -0.35911 -0.07817 C -0.34974 -0.0666 -0.34232 -0.05504 -0.33086 -0.05111 C -0.31875 -0.03631 -0.33034 -0.04879 -0.31679 -0.03954 C -0.30403 -0.03099 -0.29232 -0.02289 -0.27864 -0.02012 C -0.2694 -0.01364 -0.26015 -0.00902 -0.25039 -0.0067 C -0.23685 0.00047 -0.22291 0.00162 -0.20911 0.00694 C -0.19492 0.01226 -0.18125 0.01665 -0.16679 0.02035 C -0.15885 0.02244 -0.15078 0.02429 -0.14284 0.02614 C -0.14036 0.02683 -0.13528 0.02799 -0.13528 0.02822 C -0.10885 0.02729 -0.08229 0.02799 -0.05586 0.02614 C -0.04674 0.02544 -0.03763 0.01411 -0.02864 0.01064 C -0.01875 0.00185 -0.00872 -0.00624 0.00169 -0.01249 C 0.00638 -0.0185 0.01029 -0.02174 0.01589 -0.02405 C 0.01992 -0.03122 0.0224 -0.03376 0.02787 -0.03746 C 0.03021 -0.04163 0.03321 -0.04486 0.03542 -0.04926 C 0.0405 -0.0592 0.04401 -0.07007 0.0474 -0.08187 " pathEditMode="relative" rAng="0" ptsTypes="fffffffffffffffffffffffffffffffffffffffffffffffffffffffffffffffffffffffffffffffffffffffffffffA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2405</TotalTime>
  <Words>4270</Words>
  <Application>Microsoft Office PowerPoint</Application>
  <PresentationFormat>Широкоэкранный</PresentationFormat>
  <Paragraphs>230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Arial</vt:lpstr>
      <vt:lpstr>Arial Black</vt:lpstr>
      <vt:lpstr>Calibri</vt:lpstr>
      <vt:lpstr>Century Schoolbook</vt:lpstr>
      <vt:lpstr>Constantia</vt:lpstr>
      <vt:lpstr>Franklin Gothic Book</vt:lpstr>
      <vt:lpstr>Franklin Gothic Medium</vt:lpstr>
      <vt:lpstr>Simplified Arabic Fixed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Старого Города</vt:lpstr>
      <vt:lpstr>Игумен Даниил – православный монах, священник, первый русский паломник, оставивший описание Святой земли</vt:lpstr>
      <vt:lpstr>   В своих записках игумен Даниил сообщает, что накануне праздника Пасхи Христовой в великую пятницу он «пошел к князю Балдуину и поклонился ему до земли. Он же, увидев меня, худого, подозвал к себе с любовью и спросил: «Что хочешь, игумен русский?» Я же сказал ему: «Князь мой, господин мой, прошу тебя ради бога и князей русских, разреши, чтобы я поставил свое кадило /лампаду/ на Святом Гробе от всей русской земли… Тогда он милостиво и любовно разрешил мне поставить кадило на Гробе Господнем…»    Таким образом, игумен Даниил первым из русских паломников поставил неугасимую лампаду у Гроба Господня от всей Руси. </vt:lpstr>
      <vt:lpstr>Иеромонах  Зосима – иеродиакон и позже иеромонах Русской православной церкви</vt:lpstr>
      <vt:lpstr>Братья И.И. и В.И.Вешняковы – калужские дворяне, путешественники к святым местам</vt:lpstr>
      <vt:lpstr>Презентация PowerPoint</vt:lpstr>
      <vt:lpstr>Андрей Николаевич Муравьев (1806 – 1874) – камергер российского императорского двора, духовный писатель и историк Церкви, паломник, путешественник, драматург, поэт</vt:lpstr>
      <vt:lpstr>Петр Андреевич Вяземский (1792 – 1878) – русский поэт, литературный критик</vt:lpstr>
      <vt:lpstr>Презентация PowerPoint</vt:lpstr>
      <vt:lpstr>Николай Васильевич Берг ( 1823 - 1884) – русский поэт, переводчик, журналист, историк</vt:lpstr>
      <vt:lpstr>Николай Владимирович Адлерберг (1819-1892) – русский государственный и военный деятель, генерал-адъютант, писатель </vt:lpstr>
      <vt:lpstr>Нестор Васильевич Кукольник (1809 – 1868) – русский прозаик, драматург</vt:lpstr>
      <vt:lpstr>Николай Васильевич Гоголь (1809 – 1852) – русский прозаик, драматург, критик</vt:lpstr>
      <vt:lpstr>Презентация PowerPoint</vt:lpstr>
      <vt:lpstr>Дорошевич Влас Михайлович (1864 - 1922) – русский писатель, публицист, критик</vt:lpstr>
      <vt:lpstr>И.А. Бунин (1870 – 1953) – русский писатель, поэт, почетный академик Петербургской академии наук, лауреат Нобелевской премии</vt:lpstr>
      <vt:lpstr>Презентация PowerPoint</vt:lpstr>
      <vt:lpstr>                        … И в этот час, гласит преданье,                         Когда, сомнением томим,                         Изнемогал он от страданья.                         Все преклонилось перед ним…           И.А. Бунин «В Гефсиманском саду»,                                                                             1894 г.</vt:lpstr>
      <vt:lpstr>Иерусалим М.А. Булгакова</vt:lpstr>
      <vt:lpstr>Презентация PowerPoint</vt:lpstr>
      <vt:lpstr>«Какая пошлая казнь! Но ты мне, пожалуйста, скажи: ведь ее не было! Молю тебя, скажи, не было?»</vt:lpstr>
      <vt:lpstr>Презентация PowerPoint</vt:lpstr>
      <vt:lpstr>Библейский Иерусалим</vt:lpstr>
      <vt:lpstr>Гефсиманский сад</vt:lpstr>
      <vt:lpstr>КРЕСТНЫЙ ПУТЬ  VIA DOLOROSA</vt:lpstr>
      <vt:lpstr>I ОСТАНОВКА Место осуждения Иисуса Христа на смерть, Претория (крепость Антония)</vt:lpstr>
      <vt:lpstr>II ОСТАНОВКА Место принятия Спасителем Креста. Часовня Осуждения</vt:lpstr>
      <vt:lpstr>III ОСТАНОВКА Место первого падения Иисуса Христа</vt:lpstr>
      <vt:lpstr>IV ОСТАНОВКА Место встречи Иисуса Христа с Матерью</vt:lpstr>
      <vt:lpstr>V ОСТАНОВКА Место, откуда Симон Киринейский  помог Христу нести Крест</vt:lpstr>
      <vt:lpstr>VI ОСТАНОВКА Место, где Вероника отерла чело Иисуса.  Часовня святой Вероники</vt:lpstr>
      <vt:lpstr>VII ОСТАНОВКА Место, где Иисус упал второй раз</vt:lpstr>
      <vt:lpstr>VIII ОСТАНОВКА Место, где Иисус обратился к дщерям Иерусалимским</vt:lpstr>
      <vt:lpstr>IX ОСТАНОВКА Место, где Иисус упал в третий раз </vt:lpstr>
      <vt:lpstr>X ОСТАНОВКА Часовня Снятия Риз</vt:lpstr>
      <vt:lpstr>XI ОСТАНОВКА Место Пригвождения ко Кресту</vt:lpstr>
      <vt:lpstr>XII ОСТАНОВКА Голгофа. Смерть на Кресте</vt:lpstr>
      <vt:lpstr>XIII ОСТАНОВКА Снятие с Креста. Камень Помазания</vt:lpstr>
      <vt:lpstr>XIV ОСТАНОВКА Кувуклия. Положение во Гроб</vt:lpstr>
      <vt:lpstr>Храм Воскресения Господня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класс</dc:creator>
  <cp:lastModifiedBy>Leonid</cp:lastModifiedBy>
  <cp:revision>418</cp:revision>
  <dcterms:created xsi:type="dcterms:W3CDTF">2015-03-01T11:59:19Z</dcterms:created>
  <dcterms:modified xsi:type="dcterms:W3CDTF">2015-03-12T13:26:47Z</dcterms:modified>
</cp:coreProperties>
</file>