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9" r:id="rId2"/>
    <p:sldId id="282" r:id="rId3"/>
    <p:sldId id="283" r:id="rId4"/>
    <p:sldId id="284" r:id="rId5"/>
    <p:sldId id="285" r:id="rId6"/>
    <p:sldId id="288" r:id="rId7"/>
    <p:sldId id="277" r:id="rId8"/>
    <p:sldId id="278" r:id="rId9"/>
    <p:sldId id="281" r:id="rId10"/>
    <p:sldId id="273" r:id="rId11"/>
    <p:sldId id="274" r:id="rId12"/>
    <p:sldId id="275" r:id="rId13"/>
    <p:sldId id="276" r:id="rId14"/>
    <p:sldId id="256" r:id="rId15"/>
    <p:sldId id="261" r:id="rId16"/>
    <p:sldId id="262" r:id="rId17"/>
    <p:sldId id="263" r:id="rId18"/>
    <p:sldId id="264" r:id="rId19"/>
    <p:sldId id="265" r:id="rId20"/>
    <p:sldId id="266" r:id="rId21"/>
    <p:sldId id="267" r:id="rId22"/>
    <p:sldId id="268" r:id="rId23"/>
    <p:sldId id="270" r:id="rId24"/>
    <p:sldId id="271" r:id="rId25"/>
    <p:sldId id="27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008000"/>
    <a:srgbClr val="0000CC"/>
    <a:srgbClr val="800000"/>
    <a:srgbClr val="000099"/>
    <a:srgbClr val="000066"/>
    <a:srgbClr val="99FF33"/>
    <a:srgbClr val="0033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01"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B1571B-3B97-44DA-8B7E-E37B0D42BD3C}" type="datetimeFigureOut">
              <a:rPr lang="en-US" smtClean="0"/>
              <a:pPr/>
              <a:t>3/11/2015</a:t>
            </a:fld>
            <a:endParaRPr lang="en-US"/>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39C3D5-71DC-4F4E-ACEF-8ADD18D9D391}" type="slidenum">
              <a:rPr lang="en-US" smtClean="0"/>
              <a:pPr/>
              <a:t>‹#›</a:t>
            </a:fld>
            <a:endParaRPr lang="en-US"/>
          </a:p>
        </p:txBody>
      </p:sp>
    </p:spTree>
    <p:extLst>
      <p:ext uri="{BB962C8B-B14F-4D97-AF65-F5344CB8AC3E}">
        <p14:creationId xmlns:p14="http://schemas.microsoft.com/office/powerpoint/2010/main" val="3943586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139C3D5-71DC-4F4E-ACEF-8ADD18D9D391}" type="slidenum">
              <a:rPr lang="en-US" smtClean="0"/>
              <a:pPr/>
              <a:t>1</a:t>
            </a:fld>
            <a:endParaRPr lang="en-US"/>
          </a:p>
        </p:txBody>
      </p:sp>
    </p:spTree>
    <p:extLst>
      <p:ext uri="{BB962C8B-B14F-4D97-AF65-F5344CB8AC3E}">
        <p14:creationId xmlns:p14="http://schemas.microsoft.com/office/powerpoint/2010/main" val="1048704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139C3D5-71DC-4F4E-ACEF-8ADD18D9D391}" type="slidenum">
              <a:rPr lang="en-US" smtClean="0"/>
              <a:pPr/>
              <a:t>4</a:t>
            </a:fld>
            <a:endParaRPr lang="en-US"/>
          </a:p>
        </p:txBody>
      </p:sp>
    </p:spTree>
    <p:extLst>
      <p:ext uri="{BB962C8B-B14F-4D97-AF65-F5344CB8AC3E}">
        <p14:creationId xmlns:p14="http://schemas.microsoft.com/office/powerpoint/2010/main" val="620914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669007F0-B9ED-4B8E-813D-39B1C7616801}" type="datetimeFigureOut">
              <a:rPr lang="en-US" smtClean="0"/>
              <a:pPr/>
              <a:t>3/11/2015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F69D-E335-40FC-980A-81D59D453A15}" type="slidenum">
              <a:rPr lang="en-US" smtClean="0"/>
              <a:pPr/>
              <a:t>‹#›</a:t>
            </a:fld>
            <a:endParaRPr lang="en-US"/>
          </a:p>
        </p:txBody>
      </p:sp>
    </p:spTree>
    <p:extLst>
      <p:ext uri="{BB962C8B-B14F-4D97-AF65-F5344CB8AC3E}">
        <p14:creationId xmlns:p14="http://schemas.microsoft.com/office/powerpoint/2010/main" val="2618931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669007F0-B9ED-4B8E-813D-39B1C7616801}" type="datetimeFigureOut">
              <a:rPr lang="en-US" smtClean="0"/>
              <a:pPr/>
              <a:t>3/11/2015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F69D-E335-40FC-980A-81D59D453A15}" type="slidenum">
              <a:rPr lang="en-US" smtClean="0"/>
              <a:pPr/>
              <a:t>‹#›</a:t>
            </a:fld>
            <a:endParaRPr lang="en-US"/>
          </a:p>
        </p:txBody>
      </p:sp>
    </p:spTree>
    <p:extLst>
      <p:ext uri="{BB962C8B-B14F-4D97-AF65-F5344CB8AC3E}">
        <p14:creationId xmlns:p14="http://schemas.microsoft.com/office/powerpoint/2010/main" val="1770187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669007F0-B9ED-4B8E-813D-39B1C7616801}" type="datetimeFigureOut">
              <a:rPr lang="en-US" smtClean="0"/>
              <a:pPr/>
              <a:t>3/11/2015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F69D-E335-40FC-980A-81D59D453A15}" type="slidenum">
              <a:rPr lang="en-US" smtClean="0"/>
              <a:pPr/>
              <a:t>‹#›</a:t>
            </a:fld>
            <a:endParaRPr lang="en-US"/>
          </a:p>
        </p:txBody>
      </p:sp>
    </p:spTree>
    <p:extLst>
      <p:ext uri="{BB962C8B-B14F-4D97-AF65-F5344CB8AC3E}">
        <p14:creationId xmlns:p14="http://schemas.microsoft.com/office/powerpoint/2010/main" val="2999078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669007F0-B9ED-4B8E-813D-39B1C7616801}" type="datetimeFigureOut">
              <a:rPr lang="en-US" smtClean="0"/>
              <a:pPr/>
              <a:t>3/11/2015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F69D-E335-40FC-980A-81D59D453A15}" type="slidenum">
              <a:rPr lang="en-US" smtClean="0"/>
              <a:pPr/>
              <a:t>‹#›</a:t>
            </a:fld>
            <a:endParaRPr lang="en-US"/>
          </a:p>
        </p:txBody>
      </p:sp>
    </p:spTree>
    <p:extLst>
      <p:ext uri="{BB962C8B-B14F-4D97-AF65-F5344CB8AC3E}">
        <p14:creationId xmlns:p14="http://schemas.microsoft.com/office/powerpoint/2010/main" val="3663950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69007F0-B9ED-4B8E-813D-39B1C7616801}" type="datetimeFigureOut">
              <a:rPr lang="en-US" smtClean="0"/>
              <a:pPr/>
              <a:t>3/11/2015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F69D-E335-40FC-980A-81D59D453A15}" type="slidenum">
              <a:rPr lang="en-US" smtClean="0"/>
              <a:pPr/>
              <a:t>‹#›</a:t>
            </a:fld>
            <a:endParaRPr lang="en-US"/>
          </a:p>
        </p:txBody>
      </p:sp>
    </p:spTree>
    <p:extLst>
      <p:ext uri="{BB962C8B-B14F-4D97-AF65-F5344CB8AC3E}">
        <p14:creationId xmlns:p14="http://schemas.microsoft.com/office/powerpoint/2010/main" val="1186326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669007F0-B9ED-4B8E-813D-39B1C7616801}" type="datetimeFigureOut">
              <a:rPr lang="en-US" smtClean="0"/>
              <a:pPr/>
              <a:t>3/11/2015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F69D-E335-40FC-980A-81D59D453A15}" type="slidenum">
              <a:rPr lang="en-US" smtClean="0"/>
              <a:pPr/>
              <a:t>‹#›</a:t>
            </a:fld>
            <a:endParaRPr lang="en-US"/>
          </a:p>
        </p:txBody>
      </p:sp>
    </p:spTree>
    <p:extLst>
      <p:ext uri="{BB962C8B-B14F-4D97-AF65-F5344CB8AC3E}">
        <p14:creationId xmlns:p14="http://schemas.microsoft.com/office/powerpoint/2010/main" val="3210166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669007F0-B9ED-4B8E-813D-39B1C7616801}" type="datetimeFigureOut">
              <a:rPr lang="en-US" smtClean="0"/>
              <a:pPr/>
              <a:t>3/11/2015</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F69D-E335-40FC-980A-81D59D453A15}" type="slidenum">
              <a:rPr lang="en-US" smtClean="0"/>
              <a:pPr/>
              <a:t>‹#›</a:t>
            </a:fld>
            <a:endParaRPr lang="en-US"/>
          </a:p>
        </p:txBody>
      </p:sp>
    </p:spTree>
    <p:extLst>
      <p:ext uri="{BB962C8B-B14F-4D97-AF65-F5344CB8AC3E}">
        <p14:creationId xmlns:p14="http://schemas.microsoft.com/office/powerpoint/2010/main" val="623380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669007F0-B9ED-4B8E-813D-39B1C7616801}" type="datetimeFigureOut">
              <a:rPr lang="en-US" smtClean="0"/>
              <a:pPr/>
              <a:t>3/11/2015</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F69D-E335-40FC-980A-81D59D453A15}" type="slidenum">
              <a:rPr lang="en-US" smtClean="0"/>
              <a:pPr/>
              <a:t>‹#›</a:t>
            </a:fld>
            <a:endParaRPr lang="en-US"/>
          </a:p>
        </p:txBody>
      </p:sp>
    </p:spTree>
    <p:extLst>
      <p:ext uri="{BB962C8B-B14F-4D97-AF65-F5344CB8AC3E}">
        <p14:creationId xmlns:p14="http://schemas.microsoft.com/office/powerpoint/2010/main" val="862910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69007F0-B9ED-4B8E-813D-39B1C7616801}" type="datetimeFigureOut">
              <a:rPr lang="en-US" smtClean="0"/>
              <a:pPr/>
              <a:t>3/11/2015</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F69D-E335-40FC-980A-81D59D453A15}" type="slidenum">
              <a:rPr lang="en-US" smtClean="0"/>
              <a:pPr/>
              <a:t>‹#›</a:t>
            </a:fld>
            <a:endParaRPr lang="en-US"/>
          </a:p>
        </p:txBody>
      </p:sp>
    </p:spTree>
    <p:extLst>
      <p:ext uri="{BB962C8B-B14F-4D97-AF65-F5344CB8AC3E}">
        <p14:creationId xmlns:p14="http://schemas.microsoft.com/office/powerpoint/2010/main" val="65935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69007F0-B9ED-4B8E-813D-39B1C7616801}" type="datetimeFigureOut">
              <a:rPr lang="en-US" smtClean="0"/>
              <a:pPr/>
              <a:t>3/11/2015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F69D-E335-40FC-980A-81D59D453A15}" type="slidenum">
              <a:rPr lang="en-US" smtClean="0"/>
              <a:pPr/>
              <a:t>‹#›</a:t>
            </a:fld>
            <a:endParaRPr lang="en-US"/>
          </a:p>
        </p:txBody>
      </p:sp>
    </p:spTree>
    <p:extLst>
      <p:ext uri="{BB962C8B-B14F-4D97-AF65-F5344CB8AC3E}">
        <p14:creationId xmlns:p14="http://schemas.microsoft.com/office/powerpoint/2010/main" val="2769722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69007F0-B9ED-4B8E-813D-39B1C7616801}" type="datetimeFigureOut">
              <a:rPr lang="en-US" smtClean="0"/>
              <a:pPr/>
              <a:t>3/11/2015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F69D-E335-40FC-980A-81D59D453A15}" type="slidenum">
              <a:rPr lang="en-US" smtClean="0"/>
              <a:pPr/>
              <a:t>‹#›</a:t>
            </a:fld>
            <a:endParaRPr lang="en-US"/>
          </a:p>
        </p:txBody>
      </p:sp>
    </p:spTree>
    <p:extLst>
      <p:ext uri="{BB962C8B-B14F-4D97-AF65-F5344CB8AC3E}">
        <p14:creationId xmlns:p14="http://schemas.microsoft.com/office/powerpoint/2010/main" val="2533711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007F0-B9ED-4B8E-813D-39B1C7616801}" type="datetimeFigureOut">
              <a:rPr lang="en-US" smtClean="0"/>
              <a:pPr/>
              <a:t>3/11/2015</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F69D-E335-40FC-980A-81D59D453A15}" type="slidenum">
              <a:rPr lang="en-US" smtClean="0"/>
              <a:pPr/>
              <a:t>‹#›</a:t>
            </a:fld>
            <a:endParaRPr lang="en-US"/>
          </a:p>
        </p:txBody>
      </p:sp>
    </p:spTree>
    <p:extLst>
      <p:ext uri="{BB962C8B-B14F-4D97-AF65-F5344CB8AC3E}">
        <p14:creationId xmlns:p14="http://schemas.microsoft.com/office/powerpoint/2010/main" val="4018934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1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4.jpe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image" Target="../media/image59.jpeg"/></Relationships>
</file>

<file path=ppt/slides/_rels/slide2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63.jpeg"/><Relationship Id="rId4" Type="http://schemas.openxmlformats.org/officeDocument/2006/relationships/image" Target="../media/image6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0512"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251520" y="116632"/>
            <a:ext cx="8784976" cy="338554"/>
          </a:xfrm>
          <a:prstGeom prst="rect">
            <a:avLst/>
          </a:prstGeom>
        </p:spPr>
        <p:txBody>
          <a:bodyPr wrap="square">
            <a:spAutoFit/>
          </a:bodyPr>
          <a:lstStyle/>
          <a:p>
            <a:r>
              <a:rPr lang="ru-RU" sz="1600" dirty="0">
                <a:solidFill>
                  <a:srgbClr val="0000CC"/>
                </a:solidFill>
                <a:latin typeface="Arial Black" panose="020B0A04020102020204" pitchFamily="34" charset="0"/>
              </a:rPr>
              <a:t>Средняя общеобразовательная школа при Посольстве России в Израиле</a:t>
            </a:r>
          </a:p>
        </p:txBody>
      </p:sp>
      <p:sp>
        <p:nvSpPr>
          <p:cNvPr id="4" name="Прямоугольник 3"/>
          <p:cNvSpPr/>
          <p:nvPr/>
        </p:nvSpPr>
        <p:spPr>
          <a:xfrm>
            <a:off x="251520" y="2420888"/>
            <a:ext cx="5319085" cy="769441"/>
          </a:xfrm>
          <a:prstGeom prst="rect">
            <a:avLst/>
          </a:prstGeom>
        </p:spPr>
        <p:txBody>
          <a:bodyPr wrap="none">
            <a:spAutoFit/>
          </a:bodyPr>
          <a:lstStyle/>
          <a:p>
            <a:r>
              <a:rPr lang="ru-RU" sz="4400" dirty="0" smtClean="0">
                <a:solidFill>
                  <a:srgbClr val="008000"/>
                </a:solidFill>
                <a:latin typeface="Arial Black" panose="020B0A04020102020204" pitchFamily="34" charset="0"/>
              </a:rPr>
              <a:t>Сетевой проект </a:t>
            </a:r>
          </a:p>
        </p:txBody>
      </p:sp>
      <p:sp>
        <p:nvSpPr>
          <p:cNvPr id="5" name="Прямоугольник 4"/>
          <p:cNvSpPr/>
          <p:nvPr/>
        </p:nvSpPr>
        <p:spPr>
          <a:xfrm>
            <a:off x="611559" y="2996952"/>
            <a:ext cx="7582524" cy="2154436"/>
          </a:xfrm>
          <a:prstGeom prst="rect">
            <a:avLst/>
          </a:prstGeom>
          <a:noFill/>
        </p:spPr>
        <p:txBody>
          <a:bodyPr wrap="none" lIns="91440" tIns="45720" rIns="91440" bIns="45720">
            <a:spAutoFit/>
          </a:bodyPr>
          <a:lstStyle/>
          <a:p>
            <a:pPr algn="ctr"/>
            <a:r>
              <a:rPr lang="ru-RU" sz="5400" b="1" cap="none" spc="0" dirty="0" smtClean="0">
                <a:ln w="22225">
                  <a:solidFill>
                    <a:schemeClr val="bg1"/>
                  </a:solidFill>
                  <a:prstDash val="solid"/>
                </a:ln>
                <a:solidFill>
                  <a:srgbClr val="008000"/>
                </a:solidFill>
                <a:effectLst/>
                <a:latin typeface="Arial Black" panose="020B0A04020102020204" pitchFamily="34" charset="0"/>
              </a:rPr>
              <a:t>«ДРЕВНИЙ СОЮЗ»</a:t>
            </a:r>
          </a:p>
          <a:p>
            <a:pPr algn="ctr"/>
            <a:r>
              <a:rPr lang="ru-RU" sz="2800" b="1" dirty="0" smtClean="0">
                <a:ln w="22225">
                  <a:solidFill>
                    <a:schemeClr val="bg1"/>
                  </a:solidFill>
                  <a:prstDash val="solid"/>
                </a:ln>
                <a:solidFill>
                  <a:srgbClr val="008000"/>
                </a:solidFill>
                <a:latin typeface="Arial Black" panose="020B0A04020102020204" pitchFamily="34" charset="0"/>
              </a:rPr>
              <a:t>Музыка и живопись</a:t>
            </a:r>
          </a:p>
          <a:p>
            <a:pPr algn="ctr"/>
            <a:endParaRPr lang="ru-RU" sz="4800" b="1" cap="none" spc="0" dirty="0">
              <a:ln w="22225">
                <a:solidFill>
                  <a:schemeClr val="bg1"/>
                </a:solidFill>
                <a:prstDash val="solid"/>
              </a:ln>
              <a:solidFill>
                <a:srgbClr val="008000"/>
              </a:solidFill>
              <a:effectLst/>
              <a:latin typeface="Arial Black" panose="020B0A04020102020204" pitchFamily="34" charset="0"/>
            </a:endParaRPr>
          </a:p>
        </p:txBody>
      </p:sp>
      <p:sp>
        <p:nvSpPr>
          <p:cNvPr id="6" name="Прямоугольник 5"/>
          <p:cNvSpPr/>
          <p:nvPr/>
        </p:nvSpPr>
        <p:spPr>
          <a:xfrm>
            <a:off x="3491880" y="6519446"/>
            <a:ext cx="5652120" cy="307777"/>
          </a:xfrm>
          <a:prstGeom prst="rect">
            <a:avLst/>
          </a:prstGeom>
        </p:spPr>
        <p:txBody>
          <a:bodyPr wrap="square">
            <a:spAutoFit/>
          </a:bodyPr>
          <a:lstStyle/>
          <a:p>
            <a:r>
              <a:rPr lang="ru-RU" sz="1400" b="1" dirty="0">
                <a:solidFill>
                  <a:schemeClr val="bg1"/>
                </a:solidFill>
                <a:latin typeface="Arial" panose="020B0604020202020204" pitchFamily="34" charset="0"/>
                <a:cs typeface="Arial" panose="020B0604020202020204" pitchFamily="34" charset="0"/>
              </a:rPr>
              <a:t>Руководитель: учитель начальных классов </a:t>
            </a:r>
            <a:r>
              <a:rPr lang="ru-RU" sz="1400" b="1" dirty="0" err="1">
                <a:solidFill>
                  <a:schemeClr val="bg1"/>
                </a:solidFill>
                <a:latin typeface="Arial" panose="020B0604020202020204" pitchFamily="34" charset="0"/>
                <a:cs typeface="Arial" panose="020B0604020202020204" pitchFamily="34" charset="0"/>
              </a:rPr>
              <a:t>Носкова</a:t>
            </a:r>
            <a:r>
              <a:rPr lang="ru-RU" sz="1400" b="1" dirty="0">
                <a:solidFill>
                  <a:schemeClr val="bg1"/>
                </a:solidFill>
                <a:latin typeface="Arial" panose="020B0604020202020204" pitchFamily="34" charset="0"/>
                <a:cs typeface="Arial" panose="020B0604020202020204" pitchFamily="34" charset="0"/>
              </a:rPr>
              <a:t> М.Э</a:t>
            </a:r>
          </a:p>
        </p:txBody>
      </p:sp>
      <p:sp>
        <p:nvSpPr>
          <p:cNvPr id="7" name="Прямоугольник 6"/>
          <p:cNvSpPr/>
          <p:nvPr/>
        </p:nvSpPr>
        <p:spPr>
          <a:xfrm>
            <a:off x="1475656" y="4581128"/>
            <a:ext cx="7416824" cy="1600438"/>
          </a:xfrm>
          <a:prstGeom prst="rect">
            <a:avLst/>
          </a:prstGeom>
        </p:spPr>
        <p:txBody>
          <a:bodyPr wrap="square">
            <a:spAutoFit/>
          </a:bodyPr>
          <a:lstStyle/>
          <a:p>
            <a:pPr algn="just"/>
            <a:r>
              <a:rPr lang="ru-RU" sz="1400" b="1" dirty="0">
                <a:solidFill>
                  <a:schemeClr val="bg1"/>
                </a:solidFill>
                <a:latin typeface="Arial" panose="020B0604020202020204" pitchFamily="34" charset="0"/>
                <a:cs typeface="Arial" panose="020B0604020202020204" pitchFamily="34" charset="0"/>
              </a:rPr>
              <a:t>Проект выполнили</a:t>
            </a:r>
            <a:r>
              <a:rPr lang="ru-RU" sz="1400" b="1" dirty="0" smtClean="0">
                <a:solidFill>
                  <a:schemeClr val="bg1"/>
                </a:solidFill>
                <a:latin typeface="Arial" panose="020B0604020202020204" pitchFamily="34" charset="0"/>
                <a:cs typeface="Arial" panose="020B0604020202020204" pitchFamily="34" charset="0"/>
              </a:rPr>
              <a:t>: </a:t>
            </a:r>
            <a:r>
              <a:rPr lang="ru-RU" sz="1400" b="1" dirty="0" err="1" smtClean="0">
                <a:solidFill>
                  <a:schemeClr val="bg1"/>
                </a:solidFill>
                <a:latin typeface="Arial" panose="020B0604020202020204" pitchFamily="34" charset="0"/>
                <a:cs typeface="Arial" panose="020B0604020202020204" pitchFamily="34" charset="0"/>
              </a:rPr>
              <a:t>Шилина</a:t>
            </a:r>
            <a:r>
              <a:rPr lang="ru-RU" sz="1400" b="1" dirty="0" smtClean="0">
                <a:solidFill>
                  <a:schemeClr val="bg1"/>
                </a:solidFill>
                <a:latin typeface="Arial" panose="020B0604020202020204" pitchFamily="34" charset="0"/>
                <a:cs typeface="Arial" panose="020B0604020202020204" pitchFamily="34" charset="0"/>
              </a:rPr>
              <a:t> Юлия (2 </a:t>
            </a:r>
            <a:r>
              <a:rPr lang="ru-RU" sz="1400" b="1" dirty="0" err="1" smtClean="0">
                <a:solidFill>
                  <a:schemeClr val="bg1"/>
                </a:solidFill>
                <a:latin typeface="Arial" panose="020B0604020202020204" pitchFamily="34" charset="0"/>
                <a:cs typeface="Arial" panose="020B0604020202020204" pitchFamily="34" charset="0"/>
              </a:rPr>
              <a:t>кл</a:t>
            </a:r>
            <a:r>
              <a:rPr lang="ru-RU" sz="1400" b="1" dirty="0" smtClean="0">
                <a:solidFill>
                  <a:schemeClr val="bg1"/>
                </a:solidFill>
                <a:latin typeface="Arial" panose="020B0604020202020204" pitchFamily="34" charset="0"/>
                <a:cs typeface="Arial" panose="020B0604020202020204" pitchFamily="34" charset="0"/>
              </a:rPr>
              <a:t>.), </a:t>
            </a:r>
            <a:r>
              <a:rPr lang="ru-RU" sz="1400" b="1" dirty="0" err="1" smtClean="0">
                <a:solidFill>
                  <a:schemeClr val="bg1"/>
                </a:solidFill>
                <a:latin typeface="Arial" panose="020B0604020202020204" pitchFamily="34" charset="0"/>
                <a:cs typeface="Arial" panose="020B0604020202020204" pitchFamily="34" charset="0"/>
              </a:rPr>
              <a:t>Сырокваш</a:t>
            </a:r>
            <a:r>
              <a:rPr lang="ru-RU" sz="1400" b="1" dirty="0" smtClean="0">
                <a:solidFill>
                  <a:schemeClr val="bg1"/>
                </a:solidFill>
                <a:latin typeface="Arial" panose="020B0604020202020204" pitchFamily="34" charset="0"/>
                <a:cs typeface="Arial" panose="020B0604020202020204" pitchFamily="34" charset="0"/>
              </a:rPr>
              <a:t> Александра (2 </a:t>
            </a:r>
            <a:r>
              <a:rPr lang="ru-RU" sz="1400" b="1" dirty="0" err="1" smtClean="0">
                <a:solidFill>
                  <a:schemeClr val="bg1"/>
                </a:solidFill>
                <a:latin typeface="Arial" panose="020B0604020202020204" pitchFamily="34" charset="0"/>
                <a:cs typeface="Arial" panose="020B0604020202020204" pitchFamily="34" charset="0"/>
              </a:rPr>
              <a:t>кл</a:t>
            </a:r>
            <a:r>
              <a:rPr lang="ru-RU" sz="1400" b="1" dirty="0" smtClean="0">
                <a:solidFill>
                  <a:schemeClr val="bg1"/>
                </a:solidFill>
                <a:latin typeface="Arial" panose="020B0604020202020204" pitchFamily="34" charset="0"/>
                <a:cs typeface="Arial" panose="020B0604020202020204" pitchFamily="34" charset="0"/>
              </a:rPr>
              <a:t>.), Александров Вячеслав (3 </a:t>
            </a:r>
            <a:r>
              <a:rPr lang="ru-RU" sz="1400" b="1" dirty="0" err="1" smtClean="0">
                <a:solidFill>
                  <a:schemeClr val="bg1"/>
                </a:solidFill>
                <a:latin typeface="Arial" panose="020B0604020202020204" pitchFamily="34" charset="0"/>
                <a:cs typeface="Arial" panose="020B0604020202020204" pitchFamily="34" charset="0"/>
              </a:rPr>
              <a:t>кл</a:t>
            </a:r>
            <a:r>
              <a:rPr lang="ru-RU" sz="1400" b="1" dirty="0" smtClean="0">
                <a:solidFill>
                  <a:schemeClr val="bg1"/>
                </a:solidFill>
                <a:latin typeface="Arial" panose="020B0604020202020204" pitchFamily="34" charset="0"/>
                <a:cs typeface="Arial" panose="020B0604020202020204" pitchFamily="34" charset="0"/>
              </a:rPr>
              <a:t>.), </a:t>
            </a:r>
            <a:r>
              <a:rPr lang="ru-RU" sz="1400" b="1" dirty="0" err="1" smtClean="0">
                <a:solidFill>
                  <a:schemeClr val="bg1"/>
                </a:solidFill>
                <a:latin typeface="Arial" panose="020B0604020202020204" pitchFamily="34" charset="0"/>
                <a:cs typeface="Arial" panose="020B0604020202020204" pitchFamily="34" charset="0"/>
              </a:rPr>
              <a:t>Дробинина</a:t>
            </a:r>
            <a:r>
              <a:rPr lang="ru-RU" sz="1400" b="1" dirty="0" smtClean="0">
                <a:solidFill>
                  <a:schemeClr val="bg1"/>
                </a:solidFill>
                <a:latin typeface="Arial" panose="020B0604020202020204" pitchFamily="34" charset="0"/>
                <a:cs typeface="Arial" panose="020B0604020202020204" pitchFamily="34" charset="0"/>
              </a:rPr>
              <a:t> Валерия (3 </a:t>
            </a:r>
            <a:r>
              <a:rPr lang="ru-RU" sz="1400" b="1" dirty="0" err="1" smtClean="0">
                <a:solidFill>
                  <a:schemeClr val="bg1"/>
                </a:solidFill>
                <a:latin typeface="Arial" panose="020B0604020202020204" pitchFamily="34" charset="0"/>
                <a:cs typeface="Arial" panose="020B0604020202020204" pitchFamily="34" charset="0"/>
              </a:rPr>
              <a:t>кл</a:t>
            </a:r>
            <a:r>
              <a:rPr lang="ru-RU" sz="1400" b="1" dirty="0" smtClean="0">
                <a:solidFill>
                  <a:schemeClr val="bg1"/>
                </a:solidFill>
                <a:latin typeface="Arial" panose="020B0604020202020204" pitchFamily="34" charset="0"/>
                <a:cs typeface="Arial" panose="020B0604020202020204" pitchFamily="34" charset="0"/>
              </a:rPr>
              <a:t>.), </a:t>
            </a:r>
            <a:r>
              <a:rPr lang="ru-RU" sz="1400" b="1" dirty="0" err="1" smtClean="0">
                <a:solidFill>
                  <a:schemeClr val="bg1"/>
                </a:solidFill>
                <a:latin typeface="Arial" panose="020B0604020202020204" pitchFamily="34" charset="0"/>
                <a:cs typeface="Arial" panose="020B0604020202020204" pitchFamily="34" charset="0"/>
              </a:rPr>
              <a:t>Дускинова</a:t>
            </a:r>
            <a:r>
              <a:rPr lang="ru-RU" sz="1400" b="1" dirty="0" smtClean="0">
                <a:solidFill>
                  <a:schemeClr val="bg1"/>
                </a:solidFill>
                <a:latin typeface="Arial" panose="020B0604020202020204" pitchFamily="34" charset="0"/>
                <a:cs typeface="Arial" panose="020B0604020202020204" pitchFamily="34" charset="0"/>
              </a:rPr>
              <a:t> Эрика (3 </a:t>
            </a:r>
            <a:r>
              <a:rPr lang="ru-RU" sz="1400" b="1" dirty="0" err="1" smtClean="0">
                <a:solidFill>
                  <a:schemeClr val="bg1"/>
                </a:solidFill>
                <a:latin typeface="Arial" panose="020B0604020202020204" pitchFamily="34" charset="0"/>
                <a:cs typeface="Arial" panose="020B0604020202020204" pitchFamily="34" charset="0"/>
              </a:rPr>
              <a:t>кл</a:t>
            </a:r>
            <a:r>
              <a:rPr lang="ru-RU" sz="1400" b="1" dirty="0" smtClean="0">
                <a:solidFill>
                  <a:schemeClr val="bg1"/>
                </a:solidFill>
                <a:latin typeface="Arial" panose="020B0604020202020204" pitchFamily="34" charset="0"/>
                <a:cs typeface="Arial" panose="020B0604020202020204" pitchFamily="34" charset="0"/>
              </a:rPr>
              <a:t>.), </a:t>
            </a:r>
            <a:r>
              <a:rPr lang="ru-RU" sz="1400" b="1" dirty="0" err="1" smtClean="0">
                <a:solidFill>
                  <a:schemeClr val="bg1"/>
                </a:solidFill>
                <a:latin typeface="Arial" panose="020B0604020202020204" pitchFamily="34" charset="0"/>
                <a:cs typeface="Arial" panose="020B0604020202020204" pitchFamily="34" charset="0"/>
              </a:rPr>
              <a:t>Кандаурова</a:t>
            </a:r>
            <a:r>
              <a:rPr lang="ru-RU" sz="1400" b="1" dirty="0" smtClean="0">
                <a:solidFill>
                  <a:schemeClr val="bg1"/>
                </a:solidFill>
                <a:latin typeface="Arial" panose="020B0604020202020204" pitchFamily="34" charset="0"/>
                <a:cs typeface="Arial" panose="020B0604020202020204" pitchFamily="34" charset="0"/>
              </a:rPr>
              <a:t> Диана (3 </a:t>
            </a:r>
            <a:r>
              <a:rPr lang="ru-RU" sz="1400" b="1" dirty="0" err="1" smtClean="0">
                <a:solidFill>
                  <a:schemeClr val="bg1"/>
                </a:solidFill>
                <a:latin typeface="Arial" panose="020B0604020202020204" pitchFamily="34" charset="0"/>
                <a:cs typeface="Arial" panose="020B0604020202020204" pitchFamily="34" charset="0"/>
              </a:rPr>
              <a:t>кл</a:t>
            </a:r>
            <a:r>
              <a:rPr lang="ru-RU" sz="1400" b="1" dirty="0" smtClean="0">
                <a:solidFill>
                  <a:schemeClr val="bg1"/>
                </a:solidFill>
                <a:latin typeface="Arial" panose="020B0604020202020204" pitchFamily="34" charset="0"/>
                <a:cs typeface="Arial" panose="020B0604020202020204" pitchFamily="34" charset="0"/>
              </a:rPr>
              <a:t>.),  </a:t>
            </a:r>
            <a:r>
              <a:rPr lang="ru-RU" sz="1400" b="1" dirty="0" err="1" smtClean="0">
                <a:solidFill>
                  <a:schemeClr val="bg1"/>
                </a:solidFill>
                <a:latin typeface="Arial" panose="020B0604020202020204" pitchFamily="34" charset="0"/>
                <a:cs typeface="Arial" panose="020B0604020202020204" pitchFamily="34" charset="0"/>
              </a:rPr>
              <a:t>Костёнова</a:t>
            </a:r>
            <a:r>
              <a:rPr lang="ru-RU" sz="1400" b="1" dirty="0" smtClean="0">
                <a:solidFill>
                  <a:schemeClr val="bg1"/>
                </a:solidFill>
                <a:latin typeface="Arial" panose="020B0604020202020204" pitchFamily="34" charset="0"/>
                <a:cs typeface="Arial" panose="020B0604020202020204" pitchFamily="34" charset="0"/>
              </a:rPr>
              <a:t> Алиса (4 </a:t>
            </a:r>
            <a:r>
              <a:rPr lang="ru-RU" sz="1400" b="1" dirty="0" err="1" smtClean="0">
                <a:solidFill>
                  <a:schemeClr val="bg1"/>
                </a:solidFill>
                <a:latin typeface="Arial" panose="020B0604020202020204" pitchFamily="34" charset="0"/>
                <a:cs typeface="Arial" panose="020B0604020202020204" pitchFamily="34" charset="0"/>
              </a:rPr>
              <a:t>кл</a:t>
            </a:r>
            <a:r>
              <a:rPr lang="ru-RU" sz="1400" b="1" dirty="0" smtClean="0">
                <a:solidFill>
                  <a:schemeClr val="bg1"/>
                </a:solidFill>
                <a:latin typeface="Arial" panose="020B0604020202020204" pitchFamily="34" charset="0"/>
                <a:cs typeface="Arial" panose="020B0604020202020204" pitchFamily="34" charset="0"/>
              </a:rPr>
              <a:t>.), Зубова Екатерина (5 </a:t>
            </a:r>
            <a:r>
              <a:rPr lang="ru-RU" sz="1400" b="1" dirty="0" err="1" smtClean="0">
                <a:solidFill>
                  <a:schemeClr val="bg1"/>
                </a:solidFill>
                <a:latin typeface="Arial" panose="020B0604020202020204" pitchFamily="34" charset="0"/>
                <a:cs typeface="Arial" panose="020B0604020202020204" pitchFamily="34" charset="0"/>
              </a:rPr>
              <a:t>кл</a:t>
            </a:r>
            <a:r>
              <a:rPr lang="ru-RU" sz="1400" b="1" dirty="0" smtClean="0">
                <a:solidFill>
                  <a:schemeClr val="bg1"/>
                </a:solidFill>
                <a:latin typeface="Arial" panose="020B0604020202020204" pitchFamily="34" charset="0"/>
                <a:cs typeface="Arial" panose="020B0604020202020204" pitchFamily="34" charset="0"/>
              </a:rPr>
              <a:t>.), </a:t>
            </a:r>
            <a:r>
              <a:rPr lang="ru-RU" sz="1400" b="1" dirty="0" err="1" smtClean="0">
                <a:solidFill>
                  <a:schemeClr val="bg1"/>
                </a:solidFill>
                <a:latin typeface="Arial" panose="020B0604020202020204" pitchFamily="34" charset="0"/>
                <a:cs typeface="Arial" panose="020B0604020202020204" pitchFamily="34" charset="0"/>
              </a:rPr>
              <a:t>Щербанёва</a:t>
            </a:r>
            <a:r>
              <a:rPr lang="ru-RU" sz="1400" b="1" dirty="0" smtClean="0">
                <a:solidFill>
                  <a:schemeClr val="bg1"/>
                </a:solidFill>
                <a:latin typeface="Arial" panose="020B0604020202020204" pitchFamily="34" charset="0"/>
                <a:cs typeface="Arial" panose="020B0604020202020204" pitchFamily="34" charset="0"/>
              </a:rPr>
              <a:t> Дарья (5кл.), Мельников Даниил (5 </a:t>
            </a:r>
            <a:r>
              <a:rPr lang="ru-RU" sz="1400" b="1" dirty="0" err="1" smtClean="0">
                <a:solidFill>
                  <a:schemeClr val="bg1"/>
                </a:solidFill>
                <a:latin typeface="Arial" panose="020B0604020202020204" pitchFamily="34" charset="0"/>
                <a:cs typeface="Arial" panose="020B0604020202020204" pitchFamily="34" charset="0"/>
              </a:rPr>
              <a:t>кл</a:t>
            </a:r>
            <a:r>
              <a:rPr lang="ru-RU" sz="1400" b="1" dirty="0" smtClean="0">
                <a:solidFill>
                  <a:schemeClr val="bg1"/>
                </a:solidFill>
                <a:latin typeface="Arial" panose="020B0604020202020204" pitchFamily="34" charset="0"/>
                <a:cs typeface="Arial" panose="020B0604020202020204" pitchFamily="34" charset="0"/>
              </a:rPr>
              <a:t>.), Адамова Евгения (6 </a:t>
            </a:r>
            <a:r>
              <a:rPr lang="ru-RU" sz="1400" b="1" dirty="0" err="1" smtClean="0">
                <a:solidFill>
                  <a:schemeClr val="bg1"/>
                </a:solidFill>
                <a:latin typeface="Arial" panose="020B0604020202020204" pitchFamily="34" charset="0"/>
                <a:cs typeface="Arial" panose="020B0604020202020204" pitchFamily="34" charset="0"/>
              </a:rPr>
              <a:t>кл</a:t>
            </a:r>
            <a:r>
              <a:rPr lang="ru-RU" sz="1400" b="1" dirty="0" smtClean="0">
                <a:solidFill>
                  <a:schemeClr val="bg1"/>
                </a:solidFill>
                <a:latin typeface="Arial" panose="020B0604020202020204" pitchFamily="34" charset="0"/>
                <a:cs typeface="Arial" panose="020B0604020202020204" pitchFamily="34" charset="0"/>
              </a:rPr>
              <a:t>.), Додонова Мария (6 </a:t>
            </a:r>
            <a:r>
              <a:rPr lang="ru-RU" sz="1400" b="1" dirty="0" err="1" smtClean="0">
                <a:solidFill>
                  <a:schemeClr val="bg1"/>
                </a:solidFill>
                <a:latin typeface="Arial" panose="020B0604020202020204" pitchFamily="34" charset="0"/>
                <a:cs typeface="Arial" panose="020B0604020202020204" pitchFamily="34" charset="0"/>
              </a:rPr>
              <a:t>кл</a:t>
            </a:r>
            <a:r>
              <a:rPr lang="ru-RU" sz="1400" b="1" dirty="0" smtClean="0">
                <a:solidFill>
                  <a:schemeClr val="bg1"/>
                </a:solidFill>
                <a:latin typeface="Arial" panose="020B0604020202020204" pitchFamily="34" charset="0"/>
                <a:cs typeface="Arial" panose="020B0604020202020204" pitchFamily="34" charset="0"/>
              </a:rPr>
              <a:t>.), </a:t>
            </a:r>
            <a:r>
              <a:rPr lang="ru-RU" sz="1400" b="1" dirty="0" err="1" smtClean="0">
                <a:solidFill>
                  <a:schemeClr val="bg1"/>
                </a:solidFill>
                <a:latin typeface="Arial" panose="020B0604020202020204" pitchFamily="34" charset="0"/>
                <a:cs typeface="Arial" panose="020B0604020202020204" pitchFamily="34" charset="0"/>
              </a:rPr>
              <a:t>Музалевская</a:t>
            </a:r>
            <a:r>
              <a:rPr lang="ru-RU" sz="1400" b="1" dirty="0" smtClean="0">
                <a:solidFill>
                  <a:schemeClr val="bg1"/>
                </a:solidFill>
                <a:latin typeface="Arial" panose="020B0604020202020204" pitchFamily="34" charset="0"/>
                <a:cs typeface="Arial" panose="020B0604020202020204" pitchFamily="34" charset="0"/>
              </a:rPr>
              <a:t> Анна (6 </a:t>
            </a:r>
            <a:r>
              <a:rPr lang="ru-RU" sz="1400" b="1" dirty="0" err="1" smtClean="0">
                <a:solidFill>
                  <a:schemeClr val="bg1"/>
                </a:solidFill>
                <a:latin typeface="Arial" panose="020B0604020202020204" pitchFamily="34" charset="0"/>
                <a:cs typeface="Arial" panose="020B0604020202020204" pitchFamily="34" charset="0"/>
              </a:rPr>
              <a:t>кл</a:t>
            </a:r>
            <a:r>
              <a:rPr lang="ru-RU" sz="1400" b="1" dirty="0" smtClean="0">
                <a:solidFill>
                  <a:schemeClr val="bg1"/>
                </a:solidFill>
                <a:latin typeface="Arial" panose="020B0604020202020204" pitchFamily="34" charset="0"/>
                <a:cs typeface="Arial" panose="020B0604020202020204" pitchFamily="34" charset="0"/>
              </a:rPr>
              <a:t>.), </a:t>
            </a:r>
            <a:r>
              <a:rPr lang="ru-RU" sz="1400" b="1" dirty="0" err="1" smtClean="0">
                <a:solidFill>
                  <a:schemeClr val="bg1"/>
                </a:solidFill>
                <a:latin typeface="Arial" panose="020B0604020202020204" pitchFamily="34" charset="0"/>
                <a:cs typeface="Arial" panose="020B0604020202020204" pitchFamily="34" charset="0"/>
              </a:rPr>
              <a:t>Сопчиков</a:t>
            </a:r>
            <a:r>
              <a:rPr lang="ru-RU" sz="1400" b="1" dirty="0" smtClean="0">
                <a:solidFill>
                  <a:schemeClr val="bg1"/>
                </a:solidFill>
                <a:latin typeface="Arial" panose="020B0604020202020204" pitchFamily="34" charset="0"/>
                <a:cs typeface="Arial" panose="020B0604020202020204" pitchFamily="34" charset="0"/>
              </a:rPr>
              <a:t> Данил (6 </a:t>
            </a:r>
            <a:r>
              <a:rPr lang="ru-RU" sz="1400" b="1" dirty="0" err="1" smtClean="0">
                <a:solidFill>
                  <a:schemeClr val="bg1"/>
                </a:solidFill>
                <a:latin typeface="Arial" panose="020B0604020202020204" pitchFamily="34" charset="0"/>
                <a:cs typeface="Arial" panose="020B0604020202020204" pitchFamily="34" charset="0"/>
              </a:rPr>
              <a:t>кл</a:t>
            </a:r>
            <a:r>
              <a:rPr lang="ru-RU" sz="1400" b="1" dirty="0" smtClean="0">
                <a:solidFill>
                  <a:schemeClr val="bg1"/>
                </a:solidFill>
                <a:latin typeface="Arial" panose="020B0604020202020204" pitchFamily="34" charset="0"/>
                <a:cs typeface="Arial" panose="020B0604020202020204" pitchFamily="34" charset="0"/>
              </a:rPr>
              <a:t>.), </a:t>
            </a:r>
            <a:r>
              <a:rPr lang="ru-RU" sz="1400" b="1" dirty="0" err="1" smtClean="0">
                <a:solidFill>
                  <a:schemeClr val="bg1"/>
                </a:solidFill>
                <a:latin typeface="Arial" panose="020B0604020202020204" pitchFamily="34" charset="0"/>
                <a:cs typeface="Arial" panose="020B0604020202020204" pitchFamily="34" charset="0"/>
              </a:rPr>
              <a:t>Костёнова</a:t>
            </a:r>
            <a:r>
              <a:rPr lang="ru-RU" sz="1400" b="1" dirty="0" smtClean="0">
                <a:solidFill>
                  <a:schemeClr val="bg1"/>
                </a:solidFill>
                <a:latin typeface="Arial" panose="020B0604020202020204" pitchFamily="34" charset="0"/>
                <a:cs typeface="Arial" panose="020B0604020202020204" pitchFamily="34" charset="0"/>
              </a:rPr>
              <a:t> Юлия (6 </a:t>
            </a:r>
            <a:r>
              <a:rPr lang="ru-RU" sz="1400" b="1" dirty="0" err="1" smtClean="0">
                <a:solidFill>
                  <a:schemeClr val="bg1"/>
                </a:solidFill>
                <a:latin typeface="Arial" panose="020B0604020202020204" pitchFamily="34" charset="0"/>
                <a:cs typeface="Arial" panose="020B0604020202020204" pitchFamily="34" charset="0"/>
              </a:rPr>
              <a:t>кл</a:t>
            </a:r>
            <a:r>
              <a:rPr lang="ru-RU" sz="1400" b="1" dirty="0" smtClean="0">
                <a:solidFill>
                  <a:schemeClr val="bg1"/>
                </a:solidFill>
                <a:latin typeface="Arial" panose="020B0604020202020204" pitchFamily="34" charset="0"/>
                <a:cs typeface="Arial" panose="020B0604020202020204" pitchFamily="34" charset="0"/>
              </a:rPr>
              <a:t>.), </a:t>
            </a:r>
            <a:r>
              <a:rPr lang="ru-RU" sz="1400" b="1" dirty="0" err="1" smtClean="0">
                <a:solidFill>
                  <a:schemeClr val="bg1"/>
                </a:solidFill>
                <a:latin typeface="Arial" panose="020B0604020202020204" pitchFamily="34" charset="0"/>
                <a:cs typeface="Arial" panose="020B0604020202020204" pitchFamily="34" charset="0"/>
              </a:rPr>
              <a:t>Эшонова</a:t>
            </a:r>
            <a:r>
              <a:rPr lang="ru-RU" sz="1400" b="1" dirty="0" smtClean="0">
                <a:solidFill>
                  <a:schemeClr val="bg1"/>
                </a:solidFill>
                <a:latin typeface="Arial" panose="020B0604020202020204" pitchFamily="34" charset="0"/>
                <a:cs typeface="Arial" panose="020B0604020202020204" pitchFamily="34" charset="0"/>
              </a:rPr>
              <a:t> </a:t>
            </a:r>
            <a:r>
              <a:rPr lang="ru-RU" sz="1400" b="1" dirty="0" err="1" smtClean="0">
                <a:solidFill>
                  <a:schemeClr val="bg1"/>
                </a:solidFill>
                <a:latin typeface="Arial" panose="020B0604020202020204" pitchFamily="34" charset="0"/>
                <a:cs typeface="Arial" panose="020B0604020202020204" pitchFamily="34" charset="0"/>
              </a:rPr>
              <a:t>Лазиза</a:t>
            </a:r>
            <a:r>
              <a:rPr lang="ru-RU" sz="1400" b="1" dirty="0" smtClean="0">
                <a:solidFill>
                  <a:schemeClr val="bg1"/>
                </a:solidFill>
                <a:latin typeface="Arial" panose="020B0604020202020204" pitchFamily="34" charset="0"/>
                <a:cs typeface="Arial" panose="020B0604020202020204" pitchFamily="34" charset="0"/>
              </a:rPr>
              <a:t> (6кл)</a:t>
            </a:r>
          </a:p>
          <a:p>
            <a:pPr algn="just"/>
            <a:r>
              <a:rPr lang="ru-RU" sz="1400" b="1" dirty="0" smtClean="0">
                <a:solidFill>
                  <a:schemeClr val="bg1"/>
                </a:solidFill>
                <a:latin typeface="Arial" panose="020B0604020202020204" pitchFamily="34" charset="0"/>
                <a:cs typeface="Arial" panose="020B0604020202020204" pitchFamily="34" charset="0"/>
              </a:rPr>
              <a:t>Учителя: Соколова Л.В., Репина Л.Н. </a:t>
            </a:r>
          </a:p>
        </p:txBody>
      </p:sp>
      <p:sp>
        <p:nvSpPr>
          <p:cNvPr id="8" name="Заголовок 4"/>
          <p:cNvSpPr txBox="1">
            <a:spLocks/>
          </p:cNvSpPr>
          <p:nvPr/>
        </p:nvSpPr>
        <p:spPr>
          <a:xfrm>
            <a:off x="3553975" y="978695"/>
            <a:ext cx="5606330" cy="1393825"/>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altLang="ru-RU" sz="1200" b="1" i="1" dirty="0" smtClean="0">
                <a:solidFill>
                  <a:schemeClr val="bg1"/>
                </a:solidFill>
                <a:latin typeface="Arial" charset="0"/>
                <a:cs typeface="Arial" charset="0"/>
              </a:rPr>
              <a:t>   </a:t>
            </a:r>
            <a:r>
              <a:rPr lang="ru-RU" altLang="ru-RU" sz="1200" b="1" i="1" dirty="0" err="1" smtClean="0">
                <a:solidFill>
                  <a:schemeClr val="bg1"/>
                </a:solidFill>
                <a:latin typeface="Arial" charset="0"/>
                <a:cs typeface="Arial" charset="0"/>
              </a:rPr>
              <a:t>Первоистоки</a:t>
            </a:r>
            <a:r>
              <a:rPr lang="ru-RU" altLang="ru-RU" sz="1200" b="1" i="1" dirty="0" smtClean="0">
                <a:solidFill>
                  <a:schemeClr val="bg1"/>
                </a:solidFill>
                <a:latin typeface="Arial" charset="0"/>
                <a:cs typeface="Arial" charset="0"/>
              </a:rPr>
              <a:t>  всех  искусств  едины. Едины  их образы, темы, сюжеты. Жизнь нам открывается через изображение, через слово, через   мелодию. Искусство присутствует в  мире  как  добрый  наставник; оно рассказывает  человеку  о  нём  самом,  о его  слабостях и  величии, оно  учит  ценить  себя  и  других людей;  хранит  память об  ушедших временах.</a:t>
            </a:r>
          </a:p>
        </p:txBody>
      </p:sp>
    </p:spTree>
    <p:extLst>
      <p:ext uri="{BB962C8B-B14F-4D97-AF65-F5344CB8AC3E}">
        <p14:creationId xmlns:p14="http://schemas.microsoft.com/office/powerpoint/2010/main" val="2015818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234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txBox="1">
            <a:spLocks/>
          </p:cNvSpPr>
          <p:nvPr/>
        </p:nvSpPr>
        <p:spPr>
          <a:xfrm>
            <a:off x="206483" y="2708920"/>
            <a:ext cx="9036496" cy="2255912"/>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ru-RU" sz="3600" b="1" dirty="0" smtClean="0">
                <a:solidFill>
                  <a:srgbClr val="99FF33"/>
                </a:solidFill>
                <a:latin typeface="Arial Black" pitchFamily="34" charset="0"/>
              </a:rPr>
              <a:t>О России петь – что стремиться в храм. Радуйся, Дева Мария!</a:t>
            </a:r>
            <a:br>
              <a:rPr lang="ru-RU" sz="3600" b="1" dirty="0" smtClean="0">
                <a:solidFill>
                  <a:srgbClr val="99FF33"/>
                </a:solidFill>
                <a:latin typeface="Arial Black" pitchFamily="34" charset="0"/>
              </a:rPr>
            </a:br>
            <a:r>
              <a:rPr lang="ru-RU" sz="3600" b="1" u="sng" dirty="0" smtClean="0">
                <a:solidFill>
                  <a:srgbClr val="99FF33"/>
                </a:solidFill>
                <a:latin typeface="Arial Black" pitchFamily="34" charset="0"/>
              </a:rPr>
              <a:t>  </a:t>
            </a:r>
            <a:endParaRPr lang="ru-RU" sz="3600" b="1" u="sng" dirty="0">
              <a:solidFill>
                <a:srgbClr val="99FF33"/>
              </a:solidFill>
              <a:latin typeface="Arial Black" pitchFamily="34" charset="0"/>
            </a:endParaRPr>
          </a:p>
        </p:txBody>
      </p:sp>
      <p:sp>
        <p:nvSpPr>
          <p:cNvPr id="7" name="Прямоугольник 16"/>
          <p:cNvSpPr>
            <a:spLocks noChangeArrowheads="1"/>
          </p:cNvSpPr>
          <p:nvPr/>
        </p:nvSpPr>
        <p:spPr bwMode="auto">
          <a:xfrm>
            <a:off x="3131840" y="4294446"/>
            <a:ext cx="568863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altLang="ru-RU" sz="1600" b="1" dirty="0">
                <a:solidFill>
                  <a:schemeClr val="bg1"/>
                </a:solidFill>
                <a:latin typeface="Arial" pitchFamily="34" charset="0"/>
                <a:cs typeface="Arial" pitchFamily="34" charset="0"/>
              </a:rPr>
              <a:t>Над проектом работали </a:t>
            </a:r>
            <a:r>
              <a:rPr lang="ru-RU" altLang="ru-RU" sz="1600" b="1" dirty="0" smtClean="0">
                <a:solidFill>
                  <a:schemeClr val="bg1"/>
                </a:solidFill>
                <a:latin typeface="Arial" pitchFamily="34" charset="0"/>
                <a:cs typeface="Arial" pitchFamily="34" charset="0"/>
              </a:rPr>
              <a:t>учащиеся </a:t>
            </a:r>
            <a:r>
              <a:rPr lang="ru-RU" altLang="ru-RU" sz="1600" b="1" dirty="0">
                <a:solidFill>
                  <a:schemeClr val="bg1"/>
                </a:solidFill>
                <a:latin typeface="Arial" pitchFamily="34" charset="0"/>
                <a:cs typeface="Arial" pitchFamily="34" charset="0"/>
              </a:rPr>
              <a:t>6 класса</a:t>
            </a:r>
            <a:r>
              <a:rPr lang="ru-RU" altLang="ru-RU" sz="1600" b="1" dirty="0" smtClean="0">
                <a:solidFill>
                  <a:schemeClr val="bg1"/>
                </a:solidFill>
                <a:latin typeface="Arial" pitchFamily="34" charset="0"/>
                <a:cs typeface="Arial" pitchFamily="34" charset="0"/>
              </a:rPr>
              <a:t>:</a:t>
            </a:r>
          </a:p>
          <a:p>
            <a:r>
              <a:rPr lang="ru-RU" altLang="ru-RU" sz="1600" b="1" dirty="0" smtClean="0">
                <a:solidFill>
                  <a:schemeClr val="bg1"/>
                </a:solidFill>
                <a:latin typeface="Arial" pitchFamily="34" charset="0"/>
                <a:cs typeface="Arial" pitchFamily="34" charset="0"/>
              </a:rPr>
              <a:t>Додонова Мария, </a:t>
            </a:r>
            <a:r>
              <a:rPr lang="ru-RU" altLang="ru-RU" sz="1600" b="1" dirty="0" err="1" smtClean="0">
                <a:solidFill>
                  <a:schemeClr val="bg1"/>
                </a:solidFill>
                <a:latin typeface="Arial" pitchFamily="34" charset="0"/>
                <a:cs typeface="Arial" pitchFamily="34" charset="0"/>
              </a:rPr>
              <a:t>Музалевская</a:t>
            </a:r>
            <a:r>
              <a:rPr lang="ru-RU" altLang="ru-RU" sz="1600" b="1" dirty="0" smtClean="0">
                <a:solidFill>
                  <a:schemeClr val="bg1"/>
                </a:solidFill>
                <a:latin typeface="Arial" pitchFamily="34" charset="0"/>
                <a:cs typeface="Arial" pitchFamily="34" charset="0"/>
              </a:rPr>
              <a:t> Анна, </a:t>
            </a:r>
            <a:r>
              <a:rPr lang="ru-RU" altLang="ru-RU" sz="1600" b="1" dirty="0" err="1" smtClean="0">
                <a:solidFill>
                  <a:schemeClr val="bg1"/>
                </a:solidFill>
                <a:latin typeface="Arial" pitchFamily="34" charset="0"/>
                <a:cs typeface="Arial" pitchFamily="34" charset="0"/>
              </a:rPr>
              <a:t>Эшонова</a:t>
            </a:r>
            <a:r>
              <a:rPr lang="ru-RU" altLang="ru-RU" sz="1600" b="1" dirty="0" smtClean="0">
                <a:solidFill>
                  <a:schemeClr val="bg1"/>
                </a:solidFill>
                <a:latin typeface="Arial" pitchFamily="34" charset="0"/>
                <a:cs typeface="Arial" pitchFamily="34" charset="0"/>
              </a:rPr>
              <a:t> </a:t>
            </a:r>
            <a:r>
              <a:rPr lang="ru-RU" altLang="ru-RU" sz="1600" b="1" dirty="0" err="1" smtClean="0">
                <a:solidFill>
                  <a:schemeClr val="bg1"/>
                </a:solidFill>
                <a:latin typeface="Arial" pitchFamily="34" charset="0"/>
                <a:cs typeface="Arial" pitchFamily="34" charset="0"/>
              </a:rPr>
              <a:t>Лазиза</a:t>
            </a:r>
            <a:r>
              <a:rPr lang="ru-RU" altLang="ru-RU" sz="1600" b="1" dirty="0" smtClean="0">
                <a:solidFill>
                  <a:schemeClr val="bg1"/>
                </a:solidFill>
                <a:latin typeface="Arial" pitchFamily="34" charset="0"/>
                <a:cs typeface="Arial" pitchFamily="34" charset="0"/>
              </a:rPr>
              <a:t>.</a:t>
            </a:r>
            <a:endParaRPr lang="ru-RU" altLang="ru-RU" sz="1600" b="1" dirty="0">
              <a:solidFill>
                <a:schemeClr val="bg1"/>
              </a:solidFill>
              <a:latin typeface="Arial" pitchFamily="34" charset="0"/>
              <a:cs typeface="Arial" pitchFamily="34" charset="0"/>
            </a:endParaRPr>
          </a:p>
          <a:p>
            <a:endParaRPr lang="ru-RU" altLang="ru-RU"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51775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02" y="0"/>
            <a:ext cx="9279522" cy="686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txBox="1">
            <a:spLocks/>
          </p:cNvSpPr>
          <p:nvPr/>
        </p:nvSpPr>
        <p:spPr>
          <a:xfrm>
            <a:off x="0" y="329183"/>
            <a:ext cx="8964488" cy="273977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2" pitchFamily="18" charset="2"/>
              <a:buNone/>
            </a:pPr>
            <a:r>
              <a:rPr lang="ru-RU" altLang="ru-RU" sz="2000" b="1" dirty="0" smtClean="0">
                <a:solidFill>
                  <a:srgbClr val="000066"/>
                </a:solidFill>
                <a:latin typeface="Arial" pitchFamily="34" charset="0"/>
                <a:cs typeface="Arial" pitchFamily="34" charset="0"/>
              </a:rPr>
              <a:t>        Иконы сопровождают православного человека в течение  всей жизни . Раньше в каждом доме - богатом или бедном – на стене , в правом – « красном » - углу, обязательно располагались иконы Иисуса Христа и Девы Марии. </a:t>
            </a:r>
          </a:p>
          <a:p>
            <a:pPr algn="just">
              <a:buFont typeface="Wingdings 2" pitchFamily="18" charset="2"/>
              <a:buNone/>
            </a:pPr>
            <a:r>
              <a:rPr lang="ru-RU" altLang="ru-RU" sz="2000" b="1" dirty="0" smtClean="0">
                <a:solidFill>
                  <a:srgbClr val="000066"/>
                </a:solidFill>
                <a:latin typeface="Arial" pitchFamily="34" charset="0"/>
                <a:cs typeface="Arial" pitchFamily="34" charset="0"/>
              </a:rPr>
              <a:t>        Ремесло иконописца всегда считалось непростым, а ««богоугодным». Существовало неписанное правило, что приступать к работе можно, лишь выдержав строгий пост, попарившись в бане и надев на себя чистую рубашку.</a:t>
            </a:r>
          </a:p>
        </p:txBody>
      </p:sp>
    </p:spTree>
    <p:extLst>
      <p:ext uri="{BB962C8B-B14F-4D97-AF65-F5344CB8AC3E}">
        <p14:creationId xmlns:p14="http://schemas.microsoft.com/office/powerpoint/2010/main" val="3233752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02" y="0"/>
            <a:ext cx="9279522" cy="686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Содержимое 3"/>
          <p:cNvSpPr txBox="1">
            <a:spLocks/>
          </p:cNvSpPr>
          <p:nvPr/>
        </p:nvSpPr>
        <p:spPr>
          <a:xfrm>
            <a:off x="2411760" y="333673"/>
            <a:ext cx="6552728" cy="129411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2" pitchFamily="18" charset="2"/>
              <a:buNone/>
            </a:pPr>
            <a:r>
              <a:rPr lang="ru-RU" altLang="ru-RU" sz="1800" b="1" dirty="0" smtClean="0">
                <a:latin typeface="Arial" charset="0"/>
                <a:cs typeface="Arial" charset="0"/>
              </a:rPr>
              <a:t>      На Руси есть иконы ,  посвящённые Деве Марии , с удивительными  поэтическими названиями. Особенно близка к сердцу русского человека икона Богоматери Владимирской -  Небесной Заступницы Москвы .  Это икона – величайшая святыня Руси .</a:t>
            </a:r>
          </a:p>
          <a:p>
            <a:pPr algn="just"/>
            <a:endParaRPr lang="ru-RU" altLang="ru-RU" sz="1800" b="1" dirty="0" smtClean="0">
              <a:latin typeface="Arial" charset="0"/>
              <a:cs typeface="Arial" charset="0"/>
            </a:endParaRPr>
          </a:p>
        </p:txBody>
      </p:sp>
      <p:sp>
        <p:nvSpPr>
          <p:cNvPr id="3" name="Прямоугольник 2"/>
          <p:cNvSpPr/>
          <p:nvPr/>
        </p:nvSpPr>
        <p:spPr>
          <a:xfrm>
            <a:off x="110640" y="4820447"/>
            <a:ext cx="5940152" cy="2031325"/>
          </a:xfrm>
          <a:prstGeom prst="rect">
            <a:avLst/>
          </a:prstGeom>
        </p:spPr>
        <p:txBody>
          <a:bodyPr wrap="square">
            <a:spAutoFit/>
          </a:bodyPr>
          <a:lstStyle/>
          <a:p>
            <a:pPr>
              <a:buFont typeface="Wingdings 2" pitchFamily="18" charset="2"/>
              <a:buNone/>
            </a:pPr>
            <a:r>
              <a:rPr lang="ru-RU" altLang="ru-RU" b="1" dirty="0">
                <a:latin typeface="Arial" charset="0"/>
                <a:cs typeface="Arial" charset="0"/>
              </a:rPr>
              <a:t> Недаром Россию называют домом Богородицы . </a:t>
            </a:r>
          </a:p>
          <a:p>
            <a:pPr>
              <a:buFont typeface="Wingdings 2" pitchFamily="18" charset="2"/>
              <a:buNone/>
            </a:pPr>
            <a:r>
              <a:rPr lang="ru-RU" altLang="ru-RU" b="1" i="1" dirty="0">
                <a:latin typeface="Arial" charset="0"/>
                <a:cs typeface="Arial" charset="0"/>
              </a:rPr>
              <a:t>Не на троне – на Её руке,</a:t>
            </a:r>
          </a:p>
          <a:p>
            <a:pPr>
              <a:buFont typeface="Wingdings 2" pitchFamily="18" charset="2"/>
              <a:buNone/>
            </a:pPr>
            <a:r>
              <a:rPr lang="ru-RU" altLang="ru-RU" b="1" i="1" dirty="0">
                <a:latin typeface="Arial" charset="0"/>
                <a:cs typeface="Arial" charset="0"/>
              </a:rPr>
              <a:t>Левой ручкой обнимая шею, -</a:t>
            </a:r>
          </a:p>
          <a:p>
            <a:pPr>
              <a:buFont typeface="Wingdings 2" pitchFamily="18" charset="2"/>
              <a:buNone/>
            </a:pPr>
            <a:r>
              <a:rPr lang="ru-RU" altLang="ru-RU" b="1" i="1" dirty="0">
                <a:latin typeface="Arial" charset="0"/>
                <a:cs typeface="Arial" charset="0"/>
              </a:rPr>
              <a:t>Взор во взор, щекой припав к щеке…</a:t>
            </a:r>
          </a:p>
          <a:p>
            <a:pPr>
              <a:buFont typeface="Wingdings 2" pitchFamily="18" charset="2"/>
              <a:buNone/>
            </a:pPr>
            <a:r>
              <a:rPr lang="ru-RU" altLang="ru-RU" b="1" i="1" dirty="0">
                <a:latin typeface="Arial" charset="0"/>
                <a:cs typeface="Arial" charset="0"/>
              </a:rPr>
              <a:t>Нет в мирах </a:t>
            </a:r>
            <a:r>
              <a:rPr lang="ru-RU" altLang="ru-RU" b="1" i="1" dirty="0" err="1">
                <a:latin typeface="Arial" charset="0"/>
                <a:cs typeface="Arial" charset="0"/>
              </a:rPr>
              <a:t>слепительнее</a:t>
            </a:r>
            <a:r>
              <a:rPr lang="ru-RU" altLang="ru-RU" b="1" i="1" dirty="0">
                <a:latin typeface="Arial" charset="0"/>
                <a:cs typeface="Arial" charset="0"/>
              </a:rPr>
              <a:t> чуда</a:t>
            </a:r>
          </a:p>
          <a:p>
            <a:pPr>
              <a:buFont typeface="Wingdings 2" pitchFamily="18" charset="2"/>
              <a:buNone/>
            </a:pPr>
            <a:r>
              <a:rPr lang="ru-RU" altLang="ru-RU" b="1" i="1" dirty="0">
                <a:latin typeface="Arial" charset="0"/>
                <a:cs typeface="Arial" charset="0"/>
              </a:rPr>
              <a:t>Откровенья вечной красоты.</a:t>
            </a:r>
          </a:p>
          <a:p>
            <a:pPr>
              <a:buFont typeface="Wingdings 2" pitchFamily="18" charset="2"/>
              <a:buNone/>
            </a:pPr>
            <a:r>
              <a:rPr lang="ru-RU" altLang="ru-RU" b="1" i="1" dirty="0">
                <a:latin typeface="Arial" charset="0"/>
                <a:cs typeface="Arial" charset="0"/>
              </a:rPr>
              <a:t>                              (М. Волошин)</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251" y="188640"/>
            <a:ext cx="2048256" cy="2731008"/>
          </a:xfrm>
          <a:prstGeom prst="rect">
            <a:avLst/>
          </a:prstGeom>
        </p:spPr>
      </p:pic>
    </p:spTree>
    <p:extLst>
      <p:ext uri="{BB962C8B-B14F-4D97-AF65-F5344CB8AC3E}">
        <p14:creationId xmlns:p14="http://schemas.microsoft.com/office/powerpoint/2010/main" val="4120828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02" y="0"/>
            <a:ext cx="9279522" cy="686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Содержимое 6"/>
          <p:cNvSpPr txBox="1">
            <a:spLocks/>
          </p:cNvSpPr>
          <p:nvPr/>
        </p:nvSpPr>
        <p:spPr>
          <a:xfrm>
            <a:off x="0" y="188640"/>
            <a:ext cx="9144000" cy="3009900"/>
          </a:xfrm>
          <a:prstGeom prst="rect">
            <a:avLst/>
          </a:prstGeom>
        </p:spPr>
        <p:txBody>
          <a:bodyPr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buFont typeface="Wingdings 2" panose="05020102010507070707" pitchFamily="18" charset="2"/>
              <a:buNone/>
              <a:defRPr/>
            </a:pPr>
            <a:r>
              <a:rPr lang="ru-RU" altLang="ru-RU" sz="1600" b="1" dirty="0" smtClean="0">
                <a:latin typeface="Arial" pitchFamily="34" charset="0"/>
                <a:cs typeface="Arial" pitchFamily="34" charset="0"/>
              </a:rPr>
              <a:t>       7 апреля отмечается двунадесятый  праздник Благовещения Пресвятой Богородицы. Вспомним евангельскую историю,  которая лежит в основе праздника . В этот день архангел Гавриил , посланный Богом , принёс Деве Марии благую весть, о том, что Она избрана между женами и от Неё воплотится Сын Божий.</a:t>
            </a:r>
          </a:p>
          <a:p>
            <a:pPr marL="274320" indent="-274320">
              <a:buFont typeface="Wingdings 2" panose="05020102010507070707" pitchFamily="18" charset="2"/>
              <a:buNone/>
              <a:defRPr/>
            </a:pPr>
            <a:r>
              <a:rPr lang="ru-RU" altLang="ru-RU" sz="1600" b="1" dirty="0" smtClean="0">
                <a:latin typeface="Arial" pitchFamily="34" charset="0"/>
                <a:cs typeface="Arial" pitchFamily="34" charset="0"/>
              </a:rPr>
              <a:t>       Он сказал Ей такие слова : « Радуйся , Благодатная ! Господь с Тобою; благословенна Ты между женами».</a:t>
            </a:r>
          </a:p>
          <a:p>
            <a:pPr marL="274320" indent="-274320">
              <a:buFont typeface="Wingdings 2" panose="05020102010507070707" pitchFamily="18" charset="2"/>
              <a:buNone/>
              <a:defRPr/>
            </a:pPr>
            <a:r>
              <a:rPr lang="ru-RU" altLang="ru-RU" sz="1600" b="1" dirty="0" smtClean="0">
                <a:latin typeface="Arial" pitchFamily="34" charset="0"/>
                <a:cs typeface="Arial" pitchFamily="34" charset="0"/>
              </a:rPr>
              <a:t>       Этот же текст , несколько изменённый , является и текстом « Молитвы» С. Рахманинова и других русский композиторов , которые обращались к этой теме. </a:t>
            </a:r>
          </a:p>
          <a:p>
            <a:pPr marL="274320" indent="-274320">
              <a:buFont typeface="Wingdings 2" panose="05020102010507070707" pitchFamily="18" charset="2"/>
              <a:buNone/>
              <a:defRPr/>
            </a:pPr>
            <a:r>
              <a:rPr lang="ru-RU" altLang="ru-RU" sz="1600" b="1" dirty="0" smtClean="0">
                <a:latin typeface="Arial" pitchFamily="34" charset="0"/>
                <a:cs typeface="Arial" pitchFamily="34" charset="0"/>
              </a:rPr>
              <a:t>        Нельзя не вспомнить музыку И. С. Баха  и Ф. Шуберта «</a:t>
            </a:r>
            <a:r>
              <a:rPr lang="en-US" altLang="ru-RU" sz="1600" b="1" i="1" dirty="0" smtClean="0">
                <a:latin typeface="Arial" pitchFamily="34" charset="0"/>
                <a:cs typeface="Arial" pitchFamily="34" charset="0"/>
              </a:rPr>
              <a:t>Ave, Maria</a:t>
            </a:r>
            <a:r>
              <a:rPr lang="ru-RU" altLang="ru-RU" sz="1600" b="1" i="1" dirty="0" smtClean="0">
                <a:latin typeface="Arial" pitchFamily="34" charset="0"/>
                <a:cs typeface="Arial" pitchFamily="34" charset="0"/>
              </a:rPr>
              <a:t>».</a:t>
            </a:r>
          </a:p>
          <a:p>
            <a:pPr marL="274320" indent="-274320">
              <a:buFont typeface="Wingdings 2" panose="05020102010507070707" pitchFamily="18" charset="2"/>
              <a:buNone/>
              <a:defRPr/>
            </a:pPr>
            <a:endParaRPr lang="ru-RU" altLang="ru-RU" sz="1600" b="1" dirty="0" smtClean="0">
              <a:latin typeface="Arial" pitchFamily="34" charset="0"/>
              <a:cs typeface="Arial" pitchFamily="34" charset="0"/>
            </a:endParaRPr>
          </a:p>
        </p:txBody>
      </p:sp>
      <p:sp>
        <p:nvSpPr>
          <p:cNvPr id="3" name="Прямоугольник 2"/>
          <p:cNvSpPr/>
          <p:nvPr/>
        </p:nvSpPr>
        <p:spPr>
          <a:xfrm>
            <a:off x="5581224" y="2919069"/>
            <a:ext cx="3563888" cy="2031325"/>
          </a:xfrm>
          <a:prstGeom prst="rect">
            <a:avLst/>
          </a:prstGeom>
        </p:spPr>
        <p:txBody>
          <a:bodyPr wrap="square">
            <a:spAutoFit/>
          </a:bodyPr>
          <a:lstStyle/>
          <a:p>
            <a:pPr marL="274320" indent="-274320" algn="ctr">
              <a:buFont typeface="Wingdings 2" panose="05020102010507070707" pitchFamily="18" charset="2"/>
              <a:buNone/>
              <a:defRPr/>
            </a:pPr>
            <a:r>
              <a:rPr lang="en-US" altLang="ru-RU" sz="1400" b="1" i="1" dirty="0">
                <a:latin typeface="Arial" pitchFamily="34" charset="0"/>
                <a:cs typeface="Arial" pitchFamily="34" charset="0"/>
              </a:rPr>
              <a:t>Ave, Maria </a:t>
            </a:r>
            <a:r>
              <a:rPr lang="ru-RU" altLang="ru-RU" sz="1400" b="1" i="1" dirty="0">
                <a:latin typeface="Arial" pitchFamily="34" charset="0"/>
                <a:cs typeface="Arial" pitchFamily="34" charset="0"/>
              </a:rPr>
              <a:t>– лампада тиха,</a:t>
            </a:r>
          </a:p>
          <a:p>
            <a:pPr marL="274320" indent="-274320" algn="ctr">
              <a:buFont typeface="Wingdings 2" panose="05020102010507070707" pitchFamily="18" charset="2"/>
              <a:buNone/>
              <a:defRPr/>
            </a:pPr>
            <a:r>
              <a:rPr lang="ru-RU" altLang="ru-RU" sz="1400" b="1" i="1" dirty="0">
                <a:latin typeface="Arial" pitchFamily="34" charset="0"/>
                <a:cs typeface="Arial" pitchFamily="34" charset="0"/>
              </a:rPr>
              <a:t>В сердце готовы четыре стиха:</a:t>
            </a:r>
          </a:p>
          <a:p>
            <a:pPr marL="274320" indent="-274320" algn="ctr">
              <a:buFont typeface="Wingdings 2" panose="05020102010507070707" pitchFamily="18" charset="2"/>
              <a:buNone/>
              <a:defRPr/>
            </a:pPr>
            <a:r>
              <a:rPr lang="ru-RU" altLang="ru-RU" sz="1400" b="1" i="1" dirty="0">
                <a:latin typeface="Arial" pitchFamily="34" charset="0"/>
                <a:cs typeface="Arial" pitchFamily="34" charset="0"/>
              </a:rPr>
              <a:t>Чистая дева.. скорбящего мать- </a:t>
            </a:r>
          </a:p>
          <a:p>
            <a:pPr marL="274320" indent="-274320" algn="ctr">
              <a:buFont typeface="Wingdings 2" panose="05020102010507070707" pitchFamily="18" charset="2"/>
              <a:buNone/>
              <a:defRPr/>
            </a:pPr>
            <a:r>
              <a:rPr lang="ru-RU" altLang="ru-RU" sz="1400" b="1" i="1" dirty="0">
                <a:latin typeface="Arial" pitchFamily="34" charset="0"/>
                <a:cs typeface="Arial" pitchFamily="34" charset="0"/>
              </a:rPr>
              <a:t>Душу проникла твоя благодать.</a:t>
            </a:r>
          </a:p>
          <a:p>
            <a:pPr marL="274320" indent="-274320" algn="ctr">
              <a:buFont typeface="Wingdings 2" panose="05020102010507070707" pitchFamily="18" charset="2"/>
              <a:buNone/>
              <a:defRPr/>
            </a:pPr>
            <a:r>
              <a:rPr lang="ru-RU" altLang="ru-RU" sz="1400" b="1" i="1" dirty="0">
                <a:latin typeface="Arial" pitchFamily="34" charset="0"/>
                <a:cs typeface="Arial" pitchFamily="34" charset="0"/>
              </a:rPr>
              <a:t>Неба царица, не в блеске лучей –</a:t>
            </a:r>
          </a:p>
          <a:p>
            <a:pPr marL="274320" indent="-274320" algn="ctr">
              <a:buFont typeface="Wingdings 2" panose="05020102010507070707" pitchFamily="18" charset="2"/>
              <a:buNone/>
              <a:defRPr/>
            </a:pPr>
            <a:r>
              <a:rPr lang="ru-RU" altLang="ru-RU" sz="1400" b="1" i="1" dirty="0">
                <a:latin typeface="Arial" pitchFamily="34" charset="0"/>
                <a:cs typeface="Arial" pitchFamily="34" charset="0"/>
              </a:rPr>
              <a:t>В тихом предстань </a:t>
            </a:r>
            <a:r>
              <a:rPr lang="ru-RU" altLang="ru-RU" sz="1400" b="1" i="1" dirty="0" err="1">
                <a:latin typeface="Arial" pitchFamily="34" charset="0"/>
                <a:cs typeface="Arial" pitchFamily="34" charset="0"/>
              </a:rPr>
              <a:t>сноведении</a:t>
            </a:r>
            <a:r>
              <a:rPr lang="ru-RU" altLang="ru-RU" sz="1400" b="1" i="1" dirty="0">
                <a:latin typeface="Arial" pitchFamily="34" charset="0"/>
                <a:cs typeface="Arial" pitchFamily="34" charset="0"/>
              </a:rPr>
              <a:t> ей!</a:t>
            </a:r>
          </a:p>
          <a:p>
            <a:pPr marL="274320" indent="-274320" algn="ctr">
              <a:buFont typeface="Wingdings 2" panose="05020102010507070707" pitchFamily="18" charset="2"/>
              <a:buNone/>
              <a:defRPr/>
            </a:pPr>
            <a:r>
              <a:rPr lang="en-US" altLang="ru-RU" sz="1400" b="1" i="1" dirty="0">
                <a:latin typeface="Arial" pitchFamily="34" charset="0"/>
                <a:cs typeface="Arial" pitchFamily="34" charset="0"/>
              </a:rPr>
              <a:t>Ave, Maria</a:t>
            </a:r>
            <a:r>
              <a:rPr lang="ru-RU" altLang="ru-RU" sz="1400" b="1" i="1" dirty="0">
                <a:latin typeface="Arial" pitchFamily="34" charset="0"/>
                <a:cs typeface="Arial" pitchFamily="34" charset="0"/>
              </a:rPr>
              <a:t> – лампада тиха.</a:t>
            </a:r>
          </a:p>
          <a:p>
            <a:pPr marL="274320" indent="-274320" algn="ctr">
              <a:buFont typeface="Wingdings 2" panose="05020102010507070707" pitchFamily="18" charset="2"/>
              <a:buNone/>
              <a:defRPr/>
            </a:pPr>
            <a:r>
              <a:rPr lang="ru-RU" altLang="ru-RU" sz="1400" b="1" i="1" dirty="0">
                <a:latin typeface="Arial" pitchFamily="34" charset="0"/>
                <a:cs typeface="Arial" pitchFamily="34" charset="0"/>
              </a:rPr>
              <a:t>Я прошептал все четыре стиха</a:t>
            </a:r>
            <a:r>
              <a:rPr lang="ru-RU" altLang="ru-RU" sz="1400" b="1" i="1" dirty="0" smtClean="0">
                <a:latin typeface="Arial" pitchFamily="34" charset="0"/>
                <a:cs typeface="Arial" pitchFamily="34" charset="0"/>
              </a:rPr>
              <a:t>.</a:t>
            </a:r>
          </a:p>
          <a:p>
            <a:pPr marL="274320" indent="-274320" algn="ctr">
              <a:buFont typeface="Wingdings 2" panose="05020102010507070707" pitchFamily="18" charset="2"/>
              <a:buNone/>
              <a:defRPr/>
            </a:pPr>
            <a:r>
              <a:rPr lang="ru-RU" altLang="ru-RU" sz="1400" b="1" i="1" dirty="0" smtClean="0">
                <a:latin typeface="Arial" pitchFamily="34" charset="0"/>
                <a:cs typeface="Arial" pitchFamily="34" charset="0"/>
              </a:rPr>
              <a:t>                                              А</a:t>
            </a:r>
            <a:r>
              <a:rPr lang="ru-RU" altLang="ru-RU" sz="1400" b="1" i="1" dirty="0">
                <a:latin typeface="Arial" pitchFamily="34" charset="0"/>
                <a:cs typeface="Arial" pitchFamily="34" charset="0"/>
              </a:rPr>
              <a:t>. </a:t>
            </a:r>
            <a:r>
              <a:rPr lang="ru-RU" altLang="ru-RU" sz="1400" b="1" i="1" dirty="0" smtClean="0">
                <a:latin typeface="Arial" pitchFamily="34" charset="0"/>
                <a:cs typeface="Arial" pitchFamily="34" charset="0"/>
              </a:rPr>
              <a:t>Фет</a:t>
            </a:r>
            <a:endParaRPr lang="ru-RU" altLang="ru-RU" sz="1400" b="1" i="1" dirty="0">
              <a:latin typeface="Arial" pitchFamily="34" charset="0"/>
              <a:cs typeface="Arial" pitchFamily="34" charset="0"/>
            </a:endParaRPr>
          </a:p>
        </p:txBody>
      </p:sp>
      <p:sp>
        <p:nvSpPr>
          <p:cNvPr id="5" name="Прямоугольник 4"/>
          <p:cNvSpPr/>
          <p:nvPr/>
        </p:nvSpPr>
        <p:spPr>
          <a:xfrm>
            <a:off x="222168" y="5231257"/>
            <a:ext cx="5227264" cy="1600438"/>
          </a:xfrm>
          <a:prstGeom prst="rect">
            <a:avLst/>
          </a:prstGeom>
        </p:spPr>
        <p:txBody>
          <a:bodyPr wrap="square">
            <a:spAutoFit/>
          </a:bodyPr>
          <a:lstStyle/>
          <a:p>
            <a:pPr marL="342900" indent="-342900">
              <a:spcBef>
                <a:spcPct val="20000"/>
              </a:spcBef>
              <a:defRPr/>
            </a:pPr>
            <a:r>
              <a:rPr lang="ru-RU" sz="1400" b="1" i="1" kern="0" dirty="0">
                <a:latin typeface="Arial"/>
                <a:cs typeface="Arial"/>
              </a:rPr>
              <a:t>Одной картины я желал быть вечный зритель,</a:t>
            </a:r>
          </a:p>
          <a:p>
            <a:pPr marL="342900" indent="-342900">
              <a:spcBef>
                <a:spcPct val="20000"/>
              </a:spcBef>
              <a:defRPr/>
            </a:pPr>
            <a:r>
              <a:rPr lang="ru-RU" sz="1400" b="1" i="1" kern="0" dirty="0">
                <a:latin typeface="Arial"/>
                <a:cs typeface="Arial"/>
              </a:rPr>
              <a:t>Одной: чтоб на меня с холста, как с облаков,</a:t>
            </a:r>
          </a:p>
          <a:p>
            <a:pPr marL="342900" indent="-342900">
              <a:spcBef>
                <a:spcPct val="20000"/>
              </a:spcBef>
              <a:defRPr/>
            </a:pPr>
            <a:r>
              <a:rPr lang="ru-RU" sz="1400" b="1" i="1" kern="0" dirty="0">
                <a:latin typeface="Arial"/>
                <a:cs typeface="Arial"/>
              </a:rPr>
              <a:t>Пречистая и наш Божественный Спаситель</a:t>
            </a:r>
          </a:p>
          <a:p>
            <a:pPr marL="342900" indent="-342900">
              <a:spcBef>
                <a:spcPct val="20000"/>
              </a:spcBef>
              <a:defRPr/>
            </a:pPr>
            <a:r>
              <a:rPr lang="ru-RU" sz="1400" b="1" i="1" kern="0" dirty="0">
                <a:latin typeface="Arial"/>
                <a:cs typeface="Arial"/>
              </a:rPr>
              <a:t>Она с величием, Он с разумом в очах – </a:t>
            </a:r>
          </a:p>
          <a:p>
            <a:pPr marL="342900" indent="-342900">
              <a:spcBef>
                <a:spcPct val="20000"/>
              </a:spcBef>
              <a:defRPr/>
            </a:pPr>
            <a:r>
              <a:rPr lang="ru-RU" sz="1400" b="1" i="1" kern="0" dirty="0">
                <a:latin typeface="Arial"/>
                <a:cs typeface="Arial"/>
              </a:rPr>
              <a:t>Взирали, кроткие, во славе и в лучах…</a:t>
            </a:r>
          </a:p>
          <a:p>
            <a:pPr marL="342900" indent="-342900">
              <a:spcBef>
                <a:spcPct val="20000"/>
              </a:spcBef>
              <a:defRPr/>
            </a:pPr>
            <a:r>
              <a:rPr lang="ru-RU" sz="1400" b="1" i="1" kern="0" dirty="0">
                <a:latin typeface="Arial"/>
                <a:cs typeface="Arial"/>
              </a:rPr>
              <a:t>                                   А. С. Пушкин</a:t>
            </a:r>
            <a:endParaRPr lang="ru-RU" sz="1400" b="1" dirty="0"/>
          </a:p>
        </p:txBody>
      </p:sp>
      <p:pic>
        <p:nvPicPr>
          <p:cNvPr id="6" name="Picture 7" descr="C:\Users\User\Desktop\для проекта\картины-222\богоматерь_compress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888" y="2919069"/>
            <a:ext cx="1828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8"/>
          <p:cNvSpPr>
            <a:spLocks noChangeArrowheads="1"/>
          </p:cNvSpPr>
          <p:nvPr/>
        </p:nvSpPr>
        <p:spPr bwMode="auto">
          <a:xfrm>
            <a:off x="2029984" y="4605649"/>
            <a:ext cx="33341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altLang="ru-RU" sz="1400" b="1" dirty="0">
                <a:solidFill>
                  <a:srgbClr val="663300"/>
                </a:solidFill>
                <a:latin typeface="Arial" pitchFamily="34" charset="0"/>
                <a:cs typeface="Arial" pitchFamily="34" charset="0"/>
              </a:rPr>
              <a:t>В. Васнецов </a:t>
            </a:r>
            <a:endParaRPr lang="ru-RU" altLang="ru-RU" sz="1400" b="1" dirty="0" smtClean="0">
              <a:solidFill>
                <a:srgbClr val="663300"/>
              </a:solidFill>
              <a:latin typeface="Arial" pitchFamily="34" charset="0"/>
              <a:cs typeface="Arial" pitchFamily="34" charset="0"/>
            </a:endParaRPr>
          </a:p>
          <a:p>
            <a:r>
              <a:rPr lang="ru-RU" altLang="ru-RU" sz="1400" b="1" dirty="0" smtClean="0">
                <a:solidFill>
                  <a:srgbClr val="663300"/>
                </a:solidFill>
                <a:latin typeface="Arial" pitchFamily="34" charset="0"/>
                <a:cs typeface="Arial" pitchFamily="34" charset="0"/>
              </a:rPr>
              <a:t>«</a:t>
            </a:r>
            <a:r>
              <a:rPr lang="ru-RU" altLang="ru-RU" sz="1400" b="1" dirty="0">
                <a:solidFill>
                  <a:srgbClr val="663300"/>
                </a:solidFill>
                <a:latin typeface="Arial" pitchFamily="34" charset="0"/>
                <a:cs typeface="Arial" pitchFamily="34" charset="0"/>
              </a:rPr>
              <a:t>Богоматерь с младенцем Христом</a:t>
            </a:r>
            <a:endParaRPr lang="ru-RU" altLang="ru-RU" b="1" dirty="0">
              <a:solidFill>
                <a:srgbClr val="663300"/>
              </a:solidFill>
              <a:latin typeface="Arial" pitchFamily="34" charset="0"/>
              <a:cs typeface="Arial" pitchFamily="34" charset="0"/>
            </a:endParaRPr>
          </a:p>
        </p:txBody>
      </p:sp>
    </p:spTree>
    <p:extLst>
      <p:ext uri="{BB962C8B-B14F-4D97-AF65-F5344CB8AC3E}">
        <p14:creationId xmlns:p14="http://schemas.microsoft.com/office/powerpoint/2010/main" val="41742920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4" y="0"/>
            <a:ext cx="91401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1520" y="188640"/>
            <a:ext cx="6048672" cy="2308324"/>
          </a:xfrm>
          <a:prstGeom prst="rect">
            <a:avLst/>
          </a:prstGeom>
        </p:spPr>
        <p:txBody>
          <a:bodyPr wrap="square">
            <a:spAutoFit/>
          </a:bodyPr>
          <a:lstStyle/>
          <a:p>
            <a:r>
              <a:rPr lang="ru-RU" altLang="ru-RU" sz="4800" b="1" dirty="0" smtClean="0">
                <a:solidFill>
                  <a:srgbClr val="000099"/>
                </a:solidFill>
                <a:latin typeface="Arial Black" pitchFamily="34" charset="0"/>
              </a:rPr>
              <a:t>Что за прелесть эти сказки!</a:t>
            </a:r>
            <a:br>
              <a:rPr lang="ru-RU" altLang="ru-RU" sz="4800" b="1" dirty="0" smtClean="0">
                <a:solidFill>
                  <a:srgbClr val="000099"/>
                </a:solidFill>
                <a:latin typeface="Arial Black" pitchFamily="34" charset="0"/>
              </a:rPr>
            </a:br>
            <a:endParaRPr lang="en-US" sz="4800" b="1" dirty="0">
              <a:solidFill>
                <a:srgbClr val="000099"/>
              </a:solidFill>
              <a:latin typeface="Arial Black" pitchFamily="34" charset="0"/>
            </a:endParaRPr>
          </a:p>
        </p:txBody>
      </p:sp>
      <p:sp>
        <p:nvSpPr>
          <p:cNvPr id="5" name="Прямоугольник 4"/>
          <p:cNvSpPr/>
          <p:nvPr/>
        </p:nvSpPr>
        <p:spPr>
          <a:xfrm>
            <a:off x="226320" y="6222948"/>
            <a:ext cx="8743495" cy="369332"/>
          </a:xfrm>
          <a:prstGeom prst="rect">
            <a:avLst/>
          </a:prstGeom>
        </p:spPr>
        <p:txBody>
          <a:bodyPr wrap="square">
            <a:spAutoFit/>
          </a:bodyPr>
          <a:lstStyle/>
          <a:p>
            <a:r>
              <a:rPr lang="ru-RU" altLang="ru-RU" b="1" dirty="0" smtClean="0">
                <a:solidFill>
                  <a:schemeClr val="bg1"/>
                </a:solidFill>
              </a:rPr>
              <a:t>Авторы: </a:t>
            </a:r>
            <a:r>
              <a:rPr lang="ru-RU" altLang="ru-RU" b="1" dirty="0" err="1" smtClean="0">
                <a:solidFill>
                  <a:schemeClr val="bg1"/>
                </a:solidFill>
              </a:rPr>
              <a:t>Костёнова</a:t>
            </a:r>
            <a:r>
              <a:rPr lang="ru-RU" altLang="ru-RU" b="1" dirty="0" smtClean="0">
                <a:solidFill>
                  <a:schemeClr val="bg1"/>
                </a:solidFill>
              </a:rPr>
              <a:t> Юлия (6 </a:t>
            </a:r>
            <a:r>
              <a:rPr lang="ru-RU" altLang="ru-RU" b="1" dirty="0" err="1" smtClean="0">
                <a:solidFill>
                  <a:schemeClr val="bg1"/>
                </a:solidFill>
              </a:rPr>
              <a:t>кл</a:t>
            </a:r>
            <a:r>
              <a:rPr lang="ru-RU" altLang="ru-RU" b="1" dirty="0" smtClean="0">
                <a:solidFill>
                  <a:schemeClr val="bg1"/>
                </a:solidFill>
              </a:rPr>
              <a:t>.), </a:t>
            </a:r>
            <a:r>
              <a:rPr lang="ru-RU" altLang="ru-RU" b="1" dirty="0" err="1" smtClean="0">
                <a:solidFill>
                  <a:schemeClr val="bg1"/>
                </a:solidFill>
              </a:rPr>
              <a:t>Костенова</a:t>
            </a:r>
            <a:r>
              <a:rPr lang="ru-RU" altLang="ru-RU" b="1" dirty="0" smtClean="0">
                <a:solidFill>
                  <a:schemeClr val="bg1"/>
                </a:solidFill>
              </a:rPr>
              <a:t> Алиса (4кл.) и </a:t>
            </a:r>
            <a:r>
              <a:rPr lang="ru-RU" altLang="ru-RU" b="1" dirty="0" err="1" smtClean="0">
                <a:solidFill>
                  <a:schemeClr val="bg1"/>
                </a:solidFill>
              </a:rPr>
              <a:t>Кандаурова</a:t>
            </a:r>
            <a:r>
              <a:rPr lang="ru-RU" altLang="ru-RU" b="1" dirty="0" smtClean="0">
                <a:solidFill>
                  <a:schemeClr val="bg1"/>
                </a:solidFill>
              </a:rPr>
              <a:t> Диана (3 </a:t>
            </a:r>
            <a:r>
              <a:rPr lang="ru-RU" altLang="ru-RU" b="1" dirty="0" err="1" smtClean="0">
                <a:solidFill>
                  <a:schemeClr val="bg1"/>
                </a:solidFill>
              </a:rPr>
              <a:t>кл</a:t>
            </a:r>
            <a:r>
              <a:rPr lang="ru-RU" altLang="ru-RU" b="1" dirty="0" smtClean="0">
                <a:solidFill>
                  <a:schemeClr val="bg1"/>
                </a:solidFill>
              </a:rPr>
              <a:t>.).</a:t>
            </a:r>
            <a:endParaRPr lang="ru-RU" altLang="ru-RU" b="1" dirty="0">
              <a:solidFill>
                <a:schemeClr val="bg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319" y="2185988"/>
            <a:ext cx="4262855" cy="318722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1307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4" y="0"/>
            <a:ext cx="91401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Содержимое 2"/>
          <p:cNvSpPr txBox="1">
            <a:spLocks/>
          </p:cNvSpPr>
          <p:nvPr/>
        </p:nvSpPr>
        <p:spPr>
          <a:xfrm>
            <a:off x="35073" y="116632"/>
            <a:ext cx="6265119" cy="172819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2" pitchFamily="18" charset="2"/>
              <a:buNone/>
            </a:pPr>
            <a:r>
              <a:rPr lang="ru-RU" altLang="ru-RU" sz="2000" b="1" dirty="0" smtClean="0">
                <a:latin typeface="Arial" pitchFamily="34" charset="0"/>
                <a:cs typeface="Arial" pitchFamily="34" charset="0"/>
              </a:rPr>
              <a:t>       Русь в давние времена была страной дремучих лесов и бескрайних полей, но образ Моря - </a:t>
            </a:r>
            <a:r>
              <a:rPr lang="ru-RU" altLang="ru-RU" sz="2000" b="1" dirty="0" err="1" smtClean="0">
                <a:latin typeface="Arial" pitchFamily="34" charset="0"/>
                <a:cs typeface="Arial" pitchFamily="34" charset="0"/>
              </a:rPr>
              <a:t>Окияна</a:t>
            </a:r>
            <a:r>
              <a:rPr lang="ru-RU" altLang="ru-RU" sz="2000" b="1" dirty="0" smtClean="0">
                <a:latin typeface="Arial" pitchFamily="34" charset="0"/>
                <a:cs typeface="Arial" pitchFamily="34" charset="0"/>
              </a:rPr>
              <a:t> Синего часто появляется в её сказках и манит своей загадочностью.</a:t>
            </a:r>
          </a:p>
          <a:p>
            <a:pPr algn="just">
              <a:buFont typeface="Wingdings 2" pitchFamily="18" charset="2"/>
              <a:buNone/>
            </a:pPr>
            <a:r>
              <a:rPr lang="ru-RU" altLang="ru-RU" sz="2000" b="1" dirty="0" smtClean="0">
                <a:latin typeface="Arial" pitchFamily="34" charset="0"/>
                <a:cs typeface="Arial" pitchFamily="34" charset="0"/>
              </a:rPr>
              <a:t>    </a:t>
            </a:r>
            <a:endParaRPr lang="ru-RU" altLang="ru-RU" sz="2000" b="1" dirty="0">
              <a:latin typeface="Arial" pitchFamily="34" charset="0"/>
              <a:cs typeface="Arial" pitchFamily="34" charset="0"/>
            </a:endParaRPr>
          </a:p>
        </p:txBody>
      </p:sp>
      <p:sp>
        <p:nvSpPr>
          <p:cNvPr id="4" name="Прямоугольник 7"/>
          <p:cNvSpPr>
            <a:spLocks noChangeArrowheads="1"/>
          </p:cNvSpPr>
          <p:nvPr/>
        </p:nvSpPr>
        <p:spPr bwMode="auto">
          <a:xfrm>
            <a:off x="0" y="1752600"/>
            <a:ext cx="579613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73050" indent="-273050" algn="just" eaLnBrk="1" hangingPunct="1"/>
            <a:r>
              <a:rPr lang="ru-RU" altLang="ru-RU" sz="1200" b="1" dirty="0">
                <a:solidFill>
                  <a:srgbClr val="000066"/>
                </a:solidFill>
                <a:latin typeface="Arial" pitchFamily="34" charset="0"/>
                <a:cs typeface="Arial" pitchFamily="34" charset="0"/>
              </a:rPr>
              <a:t>      </a:t>
            </a:r>
            <a:r>
              <a:rPr lang="ru-RU" altLang="ru-RU" sz="1200" b="1" dirty="0" smtClean="0">
                <a:solidFill>
                  <a:srgbClr val="000066"/>
                </a:solidFill>
                <a:latin typeface="Arial" pitchFamily="34" charset="0"/>
                <a:cs typeface="Arial" pitchFamily="34" charset="0"/>
              </a:rPr>
              <a:t>  </a:t>
            </a:r>
            <a:r>
              <a:rPr lang="ru-RU" altLang="ru-RU" sz="1400" b="1" dirty="0" smtClean="0">
                <a:solidFill>
                  <a:srgbClr val="000066"/>
                </a:solidFill>
                <a:latin typeface="Arial" pitchFamily="34" charset="0"/>
                <a:cs typeface="Arial" pitchFamily="34" charset="0"/>
              </a:rPr>
              <a:t>В </a:t>
            </a:r>
            <a:r>
              <a:rPr lang="ru-RU" altLang="ru-RU" sz="1400" b="1" dirty="0">
                <a:solidFill>
                  <a:srgbClr val="000066"/>
                </a:solidFill>
                <a:latin typeface="Arial" pitchFamily="34" charset="0"/>
                <a:cs typeface="Arial" pitchFamily="34" charset="0"/>
              </a:rPr>
              <a:t>1897 году </a:t>
            </a:r>
            <a:r>
              <a:rPr lang="ru-RU" altLang="ru-RU" sz="1400" b="1" dirty="0" err="1">
                <a:solidFill>
                  <a:srgbClr val="000066"/>
                </a:solidFill>
                <a:latin typeface="Arial" pitchFamily="34" charset="0"/>
                <a:cs typeface="Arial" pitchFamily="34" charset="0"/>
              </a:rPr>
              <a:t>Н.А.Римским</a:t>
            </a:r>
            <a:r>
              <a:rPr lang="ru-RU" altLang="ru-RU" sz="1400" b="1" dirty="0">
                <a:solidFill>
                  <a:srgbClr val="000066"/>
                </a:solidFill>
                <a:latin typeface="Arial" pitchFamily="34" charset="0"/>
                <a:cs typeface="Arial" pitchFamily="34" charset="0"/>
              </a:rPr>
              <a:t>-Корсаковым завершена работа над созданием оперы-былины в семи картинах «Садко» на либретто композитора и В.И. Бельского, основанное на старинных русских былинах.</a:t>
            </a:r>
          </a:p>
          <a:p>
            <a:pPr marL="273050" indent="-273050" algn="just" eaLnBrk="1" hangingPunct="1"/>
            <a:r>
              <a:rPr lang="ru-RU" altLang="ru-RU" sz="1400" b="1" dirty="0">
                <a:solidFill>
                  <a:srgbClr val="000066"/>
                </a:solidFill>
                <a:latin typeface="Arial" pitchFamily="34" charset="0"/>
                <a:cs typeface="Arial" pitchFamily="34" charset="0"/>
              </a:rPr>
              <a:t>      </a:t>
            </a:r>
            <a:r>
              <a:rPr lang="ru-RU" altLang="ru-RU" sz="1400" b="1" dirty="0" smtClean="0">
                <a:solidFill>
                  <a:srgbClr val="000066"/>
                </a:solidFill>
                <a:latin typeface="Arial" pitchFamily="34" charset="0"/>
                <a:cs typeface="Arial" pitchFamily="34" charset="0"/>
              </a:rPr>
              <a:t> Опера </a:t>
            </a:r>
            <a:r>
              <a:rPr lang="ru-RU" altLang="ru-RU" sz="1400" b="1" dirty="0">
                <a:solidFill>
                  <a:srgbClr val="000066"/>
                </a:solidFill>
                <a:latin typeface="Arial" pitchFamily="34" charset="0"/>
                <a:cs typeface="Arial" pitchFamily="34" charset="0"/>
              </a:rPr>
              <a:t>начинается оркестровым вступлением, названным самим композитором «</a:t>
            </a:r>
            <a:r>
              <a:rPr lang="ru-RU" altLang="ru-RU" sz="1400" b="1" dirty="0" err="1">
                <a:solidFill>
                  <a:srgbClr val="000066"/>
                </a:solidFill>
                <a:latin typeface="Arial" pitchFamily="34" charset="0"/>
                <a:cs typeface="Arial" pitchFamily="34" charset="0"/>
              </a:rPr>
              <a:t>Окиан</a:t>
            </a:r>
            <a:r>
              <a:rPr lang="ru-RU" altLang="ru-RU" sz="1400" b="1" dirty="0">
                <a:solidFill>
                  <a:srgbClr val="000066"/>
                </a:solidFill>
                <a:latin typeface="Arial" pitchFamily="34" charset="0"/>
                <a:cs typeface="Arial" pitchFamily="34" charset="0"/>
              </a:rPr>
              <a:t>-море синее», рисующим спокойную, но грозную морскую стихию: ровно и </a:t>
            </a:r>
            <a:r>
              <a:rPr lang="ru-RU" altLang="ru-RU" sz="1400" b="1" dirty="0" smtClean="0">
                <a:solidFill>
                  <a:srgbClr val="000066"/>
                </a:solidFill>
                <a:latin typeface="Arial" pitchFamily="34" charset="0"/>
                <a:cs typeface="Arial" pitchFamily="34" charset="0"/>
              </a:rPr>
              <a:t>конца </a:t>
            </a:r>
            <a:r>
              <a:rPr lang="ru-RU" altLang="ru-RU" sz="1400" b="1" dirty="0">
                <a:solidFill>
                  <a:srgbClr val="000066"/>
                </a:solidFill>
                <a:latin typeface="Arial" pitchFamily="34" charset="0"/>
                <a:cs typeface="Arial" pitchFamily="34" charset="0"/>
              </a:rPr>
              <a:t>в конец не видно ни корабля, ни живого существа.</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020" y="3789040"/>
            <a:ext cx="3982436" cy="288032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331640" y="6488668"/>
            <a:ext cx="2516458" cy="369332"/>
          </a:xfrm>
          <a:prstGeom prst="rect">
            <a:avLst/>
          </a:prstGeom>
        </p:spPr>
        <p:txBody>
          <a:bodyPr wrap="none">
            <a:spAutoFit/>
          </a:bodyPr>
          <a:lstStyle/>
          <a:p>
            <a:r>
              <a:rPr lang="ru-RU" dirty="0" smtClean="0">
                <a:solidFill>
                  <a:schemeClr val="bg1"/>
                </a:solidFill>
              </a:rPr>
              <a:t>Выставка детских работ</a:t>
            </a:r>
            <a:endParaRPr lang="ru-RU" dirty="0">
              <a:solidFill>
                <a:schemeClr val="bg1"/>
              </a:solidFill>
            </a:endParaRPr>
          </a:p>
        </p:txBody>
      </p:sp>
    </p:spTree>
    <p:extLst>
      <p:ext uri="{BB962C8B-B14F-4D97-AF65-F5344CB8AC3E}">
        <p14:creationId xmlns:p14="http://schemas.microsoft.com/office/powerpoint/2010/main" val="2526028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54298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8385" y="979488"/>
            <a:ext cx="2230437" cy="16700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1404" y="707960"/>
            <a:ext cx="2047875" cy="24193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Содержимое 1"/>
          <p:cNvSpPr txBox="1">
            <a:spLocks/>
          </p:cNvSpPr>
          <p:nvPr/>
        </p:nvSpPr>
        <p:spPr>
          <a:xfrm>
            <a:off x="2053894" y="4056729"/>
            <a:ext cx="6901425" cy="259228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2" pitchFamily="18" charset="2"/>
              <a:buNone/>
            </a:pPr>
            <a:r>
              <a:rPr lang="ru-RU" altLang="ru-RU" sz="1400" b="1" dirty="0">
                <a:solidFill>
                  <a:srgbClr val="000066"/>
                </a:solidFill>
                <a:latin typeface="Arial" charset="0"/>
                <a:cs typeface="Arial" charset="0"/>
              </a:rPr>
              <a:t> </a:t>
            </a:r>
            <a:r>
              <a:rPr lang="ru-RU" altLang="ru-RU" sz="1400" b="1" dirty="0" smtClean="0">
                <a:solidFill>
                  <a:srgbClr val="000066"/>
                </a:solidFill>
                <a:latin typeface="Arial" charset="0"/>
                <a:cs typeface="Arial" charset="0"/>
              </a:rPr>
              <a:t>       </a:t>
            </a:r>
            <a:r>
              <a:rPr lang="ru-RU" altLang="ru-RU" sz="2000" b="1" dirty="0" smtClean="0">
                <a:solidFill>
                  <a:srgbClr val="000066"/>
                </a:solidFill>
                <a:latin typeface="Arial" charset="0"/>
                <a:cs typeface="Arial" charset="0"/>
              </a:rPr>
              <a:t> Сказочное чудо стихов Пушкина композитор </a:t>
            </a:r>
            <a:r>
              <a:rPr lang="ru-RU" altLang="ru-RU" sz="2000" b="1" dirty="0" err="1" smtClean="0">
                <a:solidFill>
                  <a:srgbClr val="000066"/>
                </a:solidFill>
                <a:latin typeface="Arial" charset="0"/>
                <a:cs typeface="Arial" charset="0"/>
              </a:rPr>
              <a:t>Н.А.Римский</a:t>
            </a:r>
            <a:r>
              <a:rPr lang="ru-RU" altLang="ru-RU" sz="2000" b="1" dirty="0" smtClean="0">
                <a:solidFill>
                  <a:srgbClr val="000066"/>
                </a:solidFill>
                <a:latin typeface="Arial" charset="0"/>
                <a:cs typeface="Arial" charset="0"/>
              </a:rPr>
              <a:t>-Корсаков передал в музыке.  В мерное движение волн вплетаются одна за другой новые музыкальные темы, музыка передает и блеск звезд на небе, и плывущую по волнам неуклюжую бочку, и плач царицы, и даже то, как чудесным образом "не по дням , а по часам" растет князь </a:t>
            </a:r>
            <a:r>
              <a:rPr lang="ru-RU" altLang="ru-RU" sz="2000" b="1" dirty="0" err="1" smtClean="0">
                <a:solidFill>
                  <a:srgbClr val="000066"/>
                </a:solidFill>
                <a:latin typeface="Arial" charset="0"/>
                <a:cs typeface="Arial" charset="0"/>
              </a:rPr>
              <a:t>Гвидон</a:t>
            </a:r>
            <a:r>
              <a:rPr lang="ru-RU" altLang="ru-RU" sz="2000" b="1" dirty="0" smtClean="0">
                <a:solidFill>
                  <a:srgbClr val="000066"/>
                </a:solidFill>
                <a:latin typeface="Arial" charset="0"/>
                <a:cs typeface="Arial" charset="0"/>
              </a:rPr>
              <a:t>.   </a:t>
            </a:r>
            <a:endParaRPr lang="ru-RU" altLang="ru-RU" sz="1200" b="1" dirty="0">
              <a:solidFill>
                <a:srgbClr val="000066"/>
              </a:solidFill>
              <a:latin typeface="Arial" charset="0"/>
              <a:cs typeface="Arial" charset="0"/>
            </a:endParaRPr>
          </a:p>
        </p:txBody>
      </p:sp>
      <p:sp>
        <p:nvSpPr>
          <p:cNvPr id="2" name="Прямоугольник 1"/>
          <p:cNvSpPr/>
          <p:nvPr/>
        </p:nvSpPr>
        <p:spPr>
          <a:xfrm>
            <a:off x="147887" y="260648"/>
            <a:ext cx="8784976" cy="646331"/>
          </a:xfrm>
          <a:prstGeom prst="rect">
            <a:avLst/>
          </a:prstGeom>
        </p:spPr>
        <p:txBody>
          <a:bodyPr wrap="square">
            <a:spAutoFit/>
          </a:bodyPr>
          <a:lstStyle/>
          <a:p>
            <a:pPr algn="just">
              <a:buFont typeface="Wingdings 2" pitchFamily="18" charset="2"/>
              <a:buNone/>
            </a:pPr>
            <a:r>
              <a:rPr lang="ru-RU" altLang="ru-RU" b="1" dirty="0" smtClean="0">
                <a:solidFill>
                  <a:schemeClr val="bg1"/>
                </a:solidFill>
                <a:latin typeface="Arial" charset="0"/>
                <a:cs typeface="Arial" charset="0"/>
              </a:rPr>
              <a:t>Слушаешь музыку, читаешь поэтические строки и представляешь полотна  </a:t>
            </a:r>
            <a:r>
              <a:rPr lang="ru-RU" altLang="ru-RU" b="1" dirty="0" err="1" smtClean="0">
                <a:solidFill>
                  <a:schemeClr val="bg1"/>
                </a:solidFill>
                <a:latin typeface="Arial" charset="0"/>
                <a:cs typeface="Arial" charset="0"/>
              </a:rPr>
              <a:t>В.Васнецова</a:t>
            </a:r>
            <a:r>
              <a:rPr lang="ru-RU" altLang="ru-RU" b="1" dirty="0" smtClean="0">
                <a:solidFill>
                  <a:schemeClr val="bg1"/>
                </a:solidFill>
                <a:latin typeface="Arial" charset="0"/>
                <a:cs typeface="Arial" charset="0"/>
              </a:rPr>
              <a:t>, М. Врубеля и </a:t>
            </a:r>
            <a:r>
              <a:rPr lang="ru-RU" altLang="ru-RU" b="1" dirty="0" err="1" smtClean="0">
                <a:solidFill>
                  <a:schemeClr val="bg1"/>
                </a:solidFill>
                <a:latin typeface="Arial" charset="0"/>
                <a:cs typeface="Arial" charset="0"/>
              </a:rPr>
              <a:t>И.Билибина</a:t>
            </a:r>
            <a:r>
              <a:rPr lang="ru-RU" altLang="ru-RU" sz="1100" b="1" dirty="0" smtClean="0">
                <a:solidFill>
                  <a:schemeClr val="bg1"/>
                </a:solidFill>
                <a:latin typeface="Arial" charset="0"/>
                <a:cs typeface="Arial" charset="0"/>
              </a:rPr>
              <a:t>.</a:t>
            </a:r>
            <a:endParaRPr lang="ru-RU" altLang="ru-RU" sz="1100" b="1" dirty="0">
              <a:solidFill>
                <a:schemeClr val="bg1"/>
              </a:solidFill>
              <a:latin typeface="Arial" charset="0"/>
              <a:cs typeface="Arial" charset="0"/>
            </a:endParaRPr>
          </a:p>
        </p:txBody>
      </p:sp>
      <p:sp>
        <p:nvSpPr>
          <p:cNvPr id="7" name="Прямоугольник 6"/>
          <p:cNvSpPr/>
          <p:nvPr/>
        </p:nvSpPr>
        <p:spPr>
          <a:xfrm>
            <a:off x="4540375" y="3059668"/>
            <a:ext cx="4572000" cy="738664"/>
          </a:xfrm>
          <a:prstGeom prst="rect">
            <a:avLst/>
          </a:prstGeom>
        </p:spPr>
        <p:txBody>
          <a:bodyPr>
            <a:spAutoFit/>
          </a:bodyPr>
          <a:lstStyle/>
          <a:p>
            <a:pPr>
              <a:buFont typeface="Wingdings 2" pitchFamily="18" charset="2"/>
              <a:buNone/>
            </a:pPr>
            <a:r>
              <a:rPr lang="ru-RU" altLang="ru-RU" sz="1400" b="1" dirty="0" smtClean="0">
                <a:solidFill>
                  <a:schemeClr val="bg1"/>
                </a:solidFill>
                <a:latin typeface="Arial" pitchFamily="34" charset="0"/>
                <a:cs typeface="Arial" pitchFamily="34" charset="0"/>
              </a:rPr>
              <a:t>На мгновение оно словно застыло на обложке книги "Сказка о царе </a:t>
            </a:r>
            <a:r>
              <a:rPr lang="ru-RU" altLang="ru-RU" sz="1400" b="1" dirty="0" err="1" smtClean="0">
                <a:solidFill>
                  <a:schemeClr val="bg1"/>
                </a:solidFill>
                <a:latin typeface="Arial" pitchFamily="34" charset="0"/>
                <a:cs typeface="Arial" pitchFamily="34" charset="0"/>
              </a:rPr>
              <a:t>Салтане</a:t>
            </a:r>
            <a:r>
              <a:rPr lang="ru-RU" altLang="ru-RU" sz="1400" b="1" dirty="0" smtClean="0">
                <a:solidFill>
                  <a:schemeClr val="bg1"/>
                </a:solidFill>
                <a:latin typeface="Arial" pitchFamily="34" charset="0"/>
                <a:cs typeface="Arial" pitchFamily="34" charset="0"/>
              </a:rPr>
              <a:t>", оформленной Иваном </a:t>
            </a:r>
            <a:r>
              <a:rPr lang="ru-RU" altLang="ru-RU" sz="1400" b="1" dirty="0" err="1" smtClean="0">
                <a:solidFill>
                  <a:schemeClr val="bg1"/>
                </a:solidFill>
                <a:latin typeface="Arial" pitchFamily="34" charset="0"/>
                <a:cs typeface="Arial" pitchFamily="34" charset="0"/>
              </a:rPr>
              <a:t>Билибиным</a:t>
            </a:r>
            <a:r>
              <a:rPr lang="ru-RU" altLang="ru-RU" sz="1400" b="1" dirty="0" smtClean="0">
                <a:solidFill>
                  <a:schemeClr val="bg1"/>
                </a:solidFill>
                <a:latin typeface="Arial" pitchFamily="34" charset="0"/>
                <a:cs typeface="Arial" pitchFamily="34" charset="0"/>
              </a:rPr>
              <a:t>.</a:t>
            </a:r>
          </a:p>
        </p:txBody>
      </p:sp>
      <p:pic>
        <p:nvPicPr>
          <p:cNvPr id="15" name="Picture 6" descr="C:\Users\User\Desktop\для проекта\картины-222\билибин_compress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1634884"/>
            <a:ext cx="1058862" cy="116811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6207" y="2348880"/>
            <a:ext cx="1141412" cy="14287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1282" y="4332855"/>
            <a:ext cx="1852612" cy="231616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528" y="1052455"/>
            <a:ext cx="2103437" cy="20478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descr="C:\Users\User\Desktop\для проекта\картины-222\васнецов_compressed.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833" y="2649538"/>
            <a:ext cx="1065784" cy="133223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2411760" y="3501008"/>
            <a:ext cx="1302857" cy="369332"/>
          </a:xfrm>
          <a:prstGeom prst="rect">
            <a:avLst/>
          </a:prstGeom>
        </p:spPr>
        <p:txBody>
          <a:bodyPr wrap="none">
            <a:spAutoFit/>
          </a:bodyPr>
          <a:lstStyle/>
          <a:p>
            <a:r>
              <a:rPr lang="ru-RU" dirty="0" smtClean="0">
                <a:solidFill>
                  <a:schemeClr val="bg1"/>
                </a:solidFill>
              </a:rPr>
              <a:t>М. Врубель</a:t>
            </a:r>
          </a:p>
        </p:txBody>
      </p:sp>
      <p:sp>
        <p:nvSpPr>
          <p:cNvPr id="16" name="Прямоугольник 15"/>
          <p:cNvSpPr/>
          <p:nvPr/>
        </p:nvSpPr>
        <p:spPr>
          <a:xfrm>
            <a:off x="0" y="3717032"/>
            <a:ext cx="1115616" cy="307777"/>
          </a:xfrm>
          <a:prstGeom prst="rect">
            <a:avLst/>
          </a:prstGeom>
        </p:spPr>
        <p:txBody>
          <a:bodyPr wrap="square">
            <a:spAutoFit/>
          </a:bodyPr>
          <a:lstStyle/>
          <a:p>
            <a:r>
              <a:rPr lang="ru-RU" sz="1400" dirty="0" smtClean="0">
                <a:solidFill>
                  <a:schemeClr val="bg1"/>
                </a:solidFill>
              </a:rPr>
              <a:t>В. Васнецов</a:t>
            </a:r>
          </a:p>
        </p:txBody>
      </p:sp>
      <p:sp>
        <p:nvSpPr>
          <p:cNvPr id="17" name="Прямоугольник 16"/>
          <p:cNvSpPr/>
          <p:nvPr/>
        </p:nvSpPr>
        <p:spPr>
          <a:xfrm>
            <a:off x="6012160" y="2564904"/>
            <a:ext cx="1074333" cy="307777"/>
          </a:xfrm>
          <a:prstGeom prst="rect">
            <a:avLst/>
          </a:prstGeom>
        </p:spPr>
        <p:txBody>
          <a:bodyPr wrap="none">
            <a:spAutoFit/>
          </a:bodyPr>
          <a:lstStyle/>
          <a:p>
            <a:r>
              <a:rPr lang="ru-RU" sz="1400" b="1" dirty="0" smtClean="0">
                <a:solidFill>
                  <a:schemeClr val="bg1"/>
                </a:solidFill>
              </a:rPr>
              <a:t>И. </a:t>
            </a:r>
            <a:r>
              <a:rPr lang="ru-RU" sz="1400" b="1" dirty="0" err="1" smtClean="0">
                <a:solidFill>
                  <a:schemeClr val="bg1"/>
                </a:solidFill>
              </a:rPr>
              <a:t>Билибин</a:t>
            </a:r>
            <a:endParaRPr lang="ru-RU" sz="1400" b="1" dirty="0">
              <a:solidFill>
                <a:schemeClr val="bg1"/>
              </a:solidFill>
            </a:endParaRPr>
          </a:p>
        </p:txBody>
      </p:sp>
    </p:spTree>
    <p:extLst>
      <p:ext uri="{BB962C8B-B14F-4D97-AF65-F5344CB8AC3E}">
        <p14:creationId xmlns:p14="http://schemas.microsoft.com/office/powerpoint/2010/main" val="1017319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8" y="0"/>
            <a:ext cx="912354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Содержимое 2"/>
          <p:cNvSpPr txBox="1">
            <a:spLocks/>
          </p:cNvSpPr>
          <p:nvPr/>
        </p:nvSpPr>
        <p:spPr>
          <a:xfrm>
            <a:off x="179512" y="4572000"/>
            <a:ext cx="8441048" cy="2286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2" pitchFamily="18" charset="2"/>
              <a:buNone/>
            </a:pPr>
            <a:r>
              <a:rPr lang="ru-RU" altLang="ru-RU" sz="1600" b="1" dirty="0" smtClean="0">
                <a:solidFill>
                  <a:srgbClr val="000066"/>
                </a:solidFill>
                <a:latin typeface="Arial" pitchFamily="34" charset="0"/>
                <a:cs typeface="Arial" pitchFamily="34" charset="0"/>
              </a:rPr>
              <a:t>Его кот ученый уже заждался.</a:t>
            </a:r>
            <a:br>
              <a:rPr lang="ru-RU" altLang="ru-RU" sz="1600" b="1" dirty="0" smtClean="0">
                <a:solidFill>
                  <a:srgbClr val="000066"/>
                </a:solidFill>
                <a:latin typeface="Arial" pitchFamily="34" charset="0"/>
                <a:cs typeface="Arial" pitchFamily="34" charset="0"/>
              </a:rPr>
            </a:br>
            <a:r>
              <a:rPr lang="ru-RU" altLang="ru-RU" sz="1600" b="1" dirty="0" smtClean="0">
                <a:solidFill>
                  <a:srgbClr val="000066"/>
                </a:solidFill>
                <a:latin typeface="Arial" pitchFamily="34" charset="0"/>
                <a:cs typeface="Arial" pitchFamily="34" charset="0"/>
              </a:rPr>
              <a:t>Окно в мир сказки распахнуто художниками и композиторами! </a:t>
            </a:r>
          </a:p>
          <a:p>
            <a:pPr>
              <a:buFont typeface="Wingdings 2" pitchFamily="18" charset="2"/>
              <a:buNone/>
            </a:pPr>
            <a:r>
              <a:rPr lang="ru-RU" altLang="ru-RU" sz="1600" b="1" dirty="0" smtClean="0">
                <a:solidFill>
                  <a:srgbClr val="000066"/>
                </a:solidFill>
                <a:latin typeface="Arial" pitchFamily="34" charset="0"/>
                <a:cs typeface="Arial" pitchFamily="34" charset="0"/>
              </a:rPr>
              <a:t>                                                      Пора в путь!</a:t>
            </a:r>
            <a:endParaRPr lang="ru-RU" altLang="ru-RU" sz="1600" b="1" dirty="0">
              <a:solidFill>
                <a:srgbClr val="000066"/>
              </a:solidFill>
              <a:latin typeface="Arial" pitchFamily="34" charset="0"/>
              <a:cs typeface="Arial" pitchFamily="34" charset="0"/>
            </a:endParaRPr>
          </a:p>
        </p:txBody>
      </p:sp>
      <p:sp>
        <p:nvSpPr>
          <p:cNvPr id="2" name="Прямоугольник 1"/>
          <p:cNvSpPr/>
          <p:nvPr/>
        </p:nvSpPr>
        <p:spPr>
          <a:xfrm>
            <a:off x="5309960" y="147728"/>
            <a:ext cx="3744416" cy="1477328"/>
          </a:xfrm>
          <a:prstGeom prst="rect">
            <a:avLst/>
          </a:prstGeom>
        </p:spPr>
        <p:txBody>
          <a:bodyPr wrap="square">
            <a:spAutoFit/>
          </a:bodyPr>
          <a:lstStyle/>
          <a:p>
            <a:pPr algn="just">
              <a:buFont typeface="Wingdings 2" pitchFamily="18" charset="2"/>
              <a:buNone/>
            </a:pPr>
            <a:r>
              <a:rPr lang="ru-RU" altLang="ru-RU" b="1" dirty="0" smtClean="0">
                <a:solidFill>
                  <a:srgbClr val="000066"/>
                </a:solidFill>
                <a:latin typeface="Arial" pitchFamily="34" charset="0"/>
                <a:cs typeface="Arial" pitchFamily="34" charset="0"/>
              </a:rPr>
              <a:t>  Сказка зовет в дорогу! Иван Царевич  на картине Васнецова уже несется на ковре самолете с Жар-птицей. Сказочное время не ждет!</a:t>
            </a:r>
          </a:p>
        </p:txBody>
      </p:sp>
    </p:spTree>
    <p:extLst>
      <p:ext uri="{BB962C8B-B14F-4D97-AF65-F5344CB8AC3E}">
        <p14:creationId xmlns:p14="http://schemas.microsoft.com/office/powerpoint/2010/main" val="32828151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6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107" l="0" r="100000"/>
                    </a14:imgEffect>
                  </a14:imgLayer>
                </a14:imgProps>
              </a:ext>
              <a:ext uri="{28A0092B-C50C-407E-A947-70E740481C1C}">
                <a14:useLocalDpi xmlns:a14="http://schemas.microsoft.com/office/drawing/2010/main" val="0"/>
              </a:ext>
            </a:extLst>
          </a:blip>
          <a:srcRect/>
          <a:stretch>
            <a:fillRect/>
          </a:stretch>
        </p:blipFill>
        <p:spPr bwMode="auto">
          <a:xfrm>
            <a:off x="7524328" y="4509120"/>
            <a:ext cx="1341437"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4328" y="139927"/>
            <a:ext cx="153670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Содержимое 1"/>
          <p:cNvSpPr txBox="1">
            <a:spLocks/>
          </p:cNvSpPr>
          <p:nvPr/>
        </p:nvSpPr>
        <p:spPr>
          <a:xfrm>
            <a:off x="0" y="16808"/>
            <a:ext cx="7324713" cy="819904"/>
          </a:xfrm>
          <a:prstGeom prst="rect">
            <a:avLst/>
          </a:prstGeom>
        </p:spPr>
        <p:txBody>
          <a:bodyPr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2" panose="05020102010507070707" pitchFamily="18" charset="2"/>
              <a:buNone/>
              <a:defRPr/>
            </a:pPr>
            <a:r>
              <a:rPr lang="ru-RU" altLang="ru-RU" sz="1400" b="1" dirty="0" smtClean="0">
                <a:latin typeface="Arial" pitchFamily="34" charset="0"/>
                <a:cs typeface="Arial" pitchFamily="34" charset="0"/>
              </a:rPr>
              <a:t>          Есть в "Сказке о царе </a:t>
            </a:r>
            <a:r>
              <a:rPr lang="ru-RU" altLang="ru-RU" sz="1400" b="1" dirty="0" err="1" smtClean="0">
                <a:latin typeface="Arial" pitchFamily="34" charset="0"/>
                <a:cs typeface="Arial" pitchFamily="34" charset="0"/>
              </a:rPr>
              <a:t>Салтане</a:t>
            </a:r>
            <a:r>
              <a:rPr lang="ru-RU" altLang="ru-RU" sz="1400" b="1" dirty="0" smtClean="0">
                <a:latin typeface="Arial" pitchFamily="34" charset="0"/>
                <a:cs typeface="Arial" pitchFamily="34" charset="0"/>
              </a:rPr>
              <a:t>... " три чуда. В опере у каждого чуда есть своя музыкальная тема - яркая картинка, только написана она не красками, а звуками.</a:t>
            </a:r>
          </a:p>
          <a:p>
            <a:pPr algn="just">
              <a:buFont typeface="Wingdings 2" panose="05020102010507070707" pitchFamily="18" charset="2"/>
              <a:buNone/>
              <a:defRPr/>
            </a:pPr>
            <a:r>
              <a:rPr lang="ru-RU" altLang="ru-RU" sz="1400" dirty="0" smtClean="0">
                <a:solidFill>
                  <a:schemeClr val="tx2">
                    <a:lumMod val="10000"/>
                  </a:schemeClr>
                </a:solidFill>
                <a:latin typeface="Arial" pitchFamily="34" charset="0"/>
                <a:cs typeface="Arial" pitchFamily="34" charset="0"/>
              </a:rPr>
              <a:t>          </a:t>
            </a:r>
            <a:endParaRPr lang="ru-RU" altLang="ru-RU" sz="1400" b="1" dirty="0" smtClean="0">
              <a:latin typeface="Arial" pitchFamily="34" charset="0"/>
              <a:cs typeface="Arial" pitchFamily="34" charset="0"/>
            </a:endParaRPr>
          </a:p>
          <a:p>
            <a:pPr algn="just">
              <a:buFont typeface="Wingdings 2" panose="05020102010507070707" pitchFamily="18" charset="2"/>
              <a:buNone/>
              <a:defRPr/>
            </a:pPr>
            <a:endParaRPr lang="ru-RU" altLang="ru-RU" sz="1400" b="1" dirty="0" smtClean="0">
              <a:latin typeface="Arial" pitchFamily="34" charset="0"/>
              <a:cs typeface="Arial" pitchFamily="34" charset="0"/>
            </a:endParaRPr>
          </a:p>
          <a:p>
            <a:pPr algn="just">
              <a:buFont typeface="Wingdings 2" panose="05020102010507070707" pitchFamily="18" charset="2"/>
              <a:buNone/>
              <a:defRPr/>
            </a:pPr>
            <a:endParaRPr lang="ru-RU" altLang="ru-RU" sz="1400" b="1" dirty="0" smtClean="0">
              <a:latin typeface="Arial" pitchFamily="34" charset="0"/>
              <a:cs typeface="Arial" pitchFamily="34" charset="0"/>
            </a:endParaRPr>
          </a:p>
          <a:p>
            <a:pPr algn="just">
              <a:buFont typeface="Wingdings 2" panose="05020102010507070707" pitchFamily="18" charset="2"/>
              <a:buNone/>
              <a:defRPr/>
            </a:pPr>
            <a:endParaRPr lang="ru-RU" altLang="ru-RU" sz="1400" b="1" dirty="0" smtClean="0">
              <a:latin typeface="Arial" pitchFamily="34" charset="0"/>
              <a:cs typeface="Arial" pitchFamily="34" charset="0"/>
            </a:endParaRPr>
          </a:p>
          <a:p>
            <a:pPr algn="just">
              <a:buFont typeface="Wingdings 2" panose="05020102010507070707" pitchFamily="18" charset="2"/>
              <a:buNone/>
              <a:defRPr/>
            </a:pPr>
            <a:endParaRPr lang="ru-RU" altLang="ru-RU" sz="1400" b="1" dirty="0">
              <a:latin typeface="Arial" pitchFamily="34" charset="0"/>
              <a:cs typeface="Arial" pitchFamily="34" charset="0"/>
            </a:endParaRPr>
          </a:p>
        </p:txBody>
      </p:sp>
      <p:sp>
        <p:nvSpPr>
          <p:cNvPr id="3" name="Прямоугольник 2"/>
          <p:cNvSpPr/>
          <p:nvPr/>
        </p:nvSpPr>
        <p:spPr>
          <a:xfrm>
            <a:off x="2096860" y="2415664"/>
            <a:ext cx="7061498" cy="2677656"/>
          </a:xfrm>
          <a:prstGeom prst="rect">
            <a:avLst/>
          </a:prstGeom>
        </p:spPr>
        <p:txBody>
          <a:bodyPr wrap="square">
            <a:spAutoFit/>
          </a:bodyPr>
          <a:lstStyle/>
          <a:p>
            <a:pPr algn="just" eaLnBrk="1" hangingPunct="1">
              <a:defRPr/>
            </a:pPr>
            <a:r>
              <a:rPr lang="ru-RU" altLang="ru-RU" sz="2400" b="1" dirty="0">
                <a:latin typeface="Arial" pitchFamily="34" charset="0"/>
                <a:cs typeface="Arial" pitchFamily="34" charset="0"/>
              </a:rPr>
              <a:t>Второе чудо </a:t>
            </a:r>
            <a:r>
              <a:rPr lang="ru-RU" altLang="ru-RU" sz="1600" b="1" dirty="0">
                <a:solidFill>
                  <a:schemeClr val="tx2">
                    <a:lumMod val="10000"/>
                  </a:schemeClr>
                </a:solidFill>
                <a:latin typeface="Arial" pitchFamily="34" charset="0"/>
                <a:cs typeface="Arial" pitchFamily="34" charset="0"/>
              </a:rPr>
              <a:t>– «в чешуе, как жар горя, тридцать три богатыря</a:t>
            </a:r>
            <a:r>
              <a:rPr lang="ru-RU" altLang="ru-RU" sz="1600" b="1" dirty="0" smtClean="0">
                <a:solidFill>
                  <a:schemeClr val="tx2">
                    <a:lumMod val="10000"/>
                  </a:schemeClr>
                </a:solidFill>
                <a:latin typeface="Arial" pitchFamily="34" charset="0"/>
                <a:cs typeface="Arial" pitchFamily="34" charset="0"/>
              </a:rPr>
              <a:t>».</a:t>
            </a:r>
            <a:endParaRPr lang="ru-RU" altLang="ru-RU" sz="1600" b="1" dirty="0">
              <a:solidFill>
                <a:schemeClr val="tx2">
                  <a:lumMod val="10000"/>
                </a:schemeClr>
              </a:solidFill>
              <a:latin typeface="Arial" pitchFamily="34" charset="0"/>
              <a:cs typeface="Arial" pitchFamily="34" charset="0"/>
            </a:endParaRPr>
          </a:p>
          <a:p>
            <a:pPr algn="just" eaLnBrk="1" hangingPunct="1">
              <a:defRPr/>
            </a:pPr>
            <a:r>
              <a:rPr lang="ru-RU" altLang="ru-RU" sz="1600" b="1" dirty="0">
                <a:latin typeface="Arial" pitchFamily="34" charset="0"/>
                <a:cs typeface="Arial" pitchFamily="34" charset="0"/>
              </a:rPr>
              <a:t>Музыка «второго чуда» – богатырей – нарастает постепенно. В ней слышится и рокот разбушевавшейся морской стихии, и завывание ветра. Этот звуковой фон, на  котором выступают богатыри, создаётся различными группами инструментов, рисующих образ сильных, могучих, несокрушимых.</a:t>
            </a:r>
          </a:p>
          <a:p>
            <a:pPr algn="just" eaLnBrk="1" hangingPunct="1">
              <a:defRPr/>
            </a:pPr>
            <a:r>
              <a:rPr lang="ru-RU" altLang="ru-RU" sz="1600" b="1" dirty="0">
                <a:latin typeface="Arial" pitchFamily="34" charset="0"/>
                <a:cs typeface="Arial" pitchFamily="34" charset="0"/>
              </a:rPr>
              <a:t>Богатыри предстают в тембровой характеристике медных духовых – самых мощных инструментов  симфонического оркестра.</a:t>
            </a:r>
          </a:p>
        </p:txBody>
      </p:sp>
      <p:sp>
        <p:nvSpPr>
          <p:cNvPr id="4" name="Прямоугольник 3"/>
          <p:cNvSpPr/>
          <p:nvPr/>
        </p:nvSpPr>
        <p:spPr>
          <a:xfrm>
            <a:off x="4600723" y="5545113"/>
            <a:ext cx="4715592" cy="461665"/>
          </a:xfrm>
          <a:prstGeom prst="rect">
            <a:avLst/>
          </a:prstGeom>
        </p:spPr>
        <p:txBody>
          <a:bodyPr wrap="square">
            <a:spAutoFit/>
          </a:bodyPr>
          <a:lstStyle/>
          <a:p>
            <a:pPr marL="274320" indent="-274320" eaLnBrk="1" fontAlgn="auto" hangingPunct="1">
              <a:spcAft>
                <a:spcPts val="0"/>
              </a:spcAft>
              <a:defRPr/>
            </a:pPr>
            <a:r>
              <a:rPr lang="ru-RU" sz="2400" b="1" dirty="0">
                <a:solidFill>
                  <a:srgbClr val="000099"/>
                </a:solidFill>
                <a:latin typeface="Arial" panose="020B0604020202020204" pitchFamily="34" charset="0"/>
                <a:cs typeface="Arial" panose="020B0604020202020204" pitchFamily="34" charset="0"/>
              </a:rPr>
              <a:t>Третье чудо </a:t>
            </a:r>
            <a:r>
              <a:rPr lang="ru-RU" b="1" dirty="0">
                <a:solidFill>
                  <a:srgbClr val="000099"/>
                </a:solidFill>
                <a:latin typeface="Arial" panose="020B0604020202020204" pitchFamily="34" charset="0"/>
                <a:cs typeface="Arial" panose="020B0604020202020204" pitchFamily="34" charset="0"/>
              </a:rPr>
              <a:t>– </a:t>
            </a:r>
            <a:r>
              <a:rPr lang="ru-RU" b="1" dirty="0" smtClean="0">
                <a:solidFill>
                  <a:srgbClr val="000099"/>
                </a:solidFill>
                <a:latin typeface="Arial" panose="020B0604020202020204" pitchFamily="34" charset="0"/>
                <a:cs typeface="Arial" panose="020B0604020202020204" pitchFamily="34" charset="0"/>
              </a:rPr>
              <a:t>Царевна Лебедь</a:t>
            </a:r>
            <a:r>
              <a:rPr lang="ru-RU" b="1" dirty="0">
                <a:solidFill>
                  <a:srgbClr val="000099"/>
                </a:solidFill>
                <a:latin typeface="Arial" panose="020B0604020202020204" pitchFamily="34" charset="0"/>
                <a:cs typeface="Arial" panose="020B0604020202020204" pitchFamily="34" charset="0"/>
              </a:rPr>
              <a:t>.</a:t>
            </a:r>
          </a:p>
        </p:txBody>
      </p:sp>
      <p:sp>
        <p:nvSpPr>
          <p:cNvPr id="5" name="Прямоугольник 4"/>
          <p:cNvSpPr/>
          <p:nvPr/>
        </p:nvSpPr>
        <p:spPr>
          <a:xfrm>
            <a:off x="3779912" y="476672"/>
            <a:ext cx="5148572" cy="1938992"/>
          </a:xfrm>
          <a:prstGeom prst="rect">
            <a:avLst/>
          </a:prstGeom>
        </p:spPr>
        <p:txBody>
          <a:bodyPr wrap="square">
            <a:spAutoFit/>
          </a:bodyPr>
          <a:lstStyle/>
          <a:p>
            <a:pPr algn="just">
              <a:buFont typeface="Wingdings 2" panose="05020102010507070707" pitchFamily="18" charset="2"/>
              <a:buNone/>
              <a:defRPr/>
            </a:pPr>
            <a:r>
              <a:rPr lang="ru-RU" altLang="ru-RU" sz="2400" b="1" dirty="0">
                <a:solidFill>
                  <a:schemeClr val="bg1"/>
                </a:solidFill>
                <a:latin typeface="Arial" pitchFamily="34" charset="0"/>
                <a:cs typeface="Arial" pitchFamily="34" charset="0"/>
              </a:rPr>
              <a:t>Первое чудо - белка.</a:t>
            </a:r>
          </a:p>
          <a:p>
            <a:pPr algn="just">
              <a:buFont typeface="Wingdings 2" panose="05020102010507070707" pitchFamily="18" charset="2"/>
              <a:buNone/>
              <a:defRPr/>
            </a:pPr>
            <a:r>
              <a:rPr lang="ru-RU" altLang="ru-RU" sz="1600" b="1" dirty="0">
                <a:latin typeface="Arial" pitchFamily="34" charset="0"/>
                <a:cs typeface="Arial" pitchFamily="34" charset="0"/>
              </a:rPr>
              <a:t>         Музыкальная характеристика Белки поручена ксилофону и флейте-пикколо. </a:t>
            </a:r>
            <a:r>
              <a:rPr lang="ru-RU" altLang="ru-RU" sz="1600" b="1" dirty="0" err="1">
                <a:latin typeface="Arial" pitchFamily="34" charset="0"/>
                <a:cs typeface="Arial" pitchFamily="34" charset="0"/>
              </a:rPr>
              <a:t>Щелкание</a:t>
            </a:r>
            <a:r>
              <a:rPr lang="ru-RU" altLang="ru-RU" sz="1600" b="1" dirty="0">
                <a:latin typeface="Arial" pitchFamily="34" charset="0"/>
                <a:cs typeface="Arial" pitchFamily="34" charset="0"/>
              </a:rPr>
              <a:t> ксилофона точно воспроизводит раскалывание золотых орешков, а свистящий тембр флейты-пикколо придает песенке Белки характер насвистывания. </a:t>
            </a:r>
          </a:p>
        </p:txBody>
      </p:sp>
    </p:spTree>
    <p:extLst>
      <p:ext uri="{BB962C8B-B14F-4D97-AF65-F5344CB8AC3E}">
        <p14:creationId xmlns:p14="http://schemas.microsoft.com/office/powerpoint/2010/main" val="3722140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8076"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90256" y="764704"/>
            <a:ext cx="8064896" cy="2308324"/>
          </a:xfrm>
          <a:prstGeom prst="rect">
            <a:avLst/>
          </a:prstGeom>
        </p:spPr>
        <p:txBody>
          <a:bodyPr wrap="square">
            <a:spAutoFit/>
          </a:bodyPr>
          <a:lstStyle/>
          <a:p>
            <a:pPr algn="ctr"/>
            <a:r>
              <a:rPr lang="ru-RU" altLang="ru-RU" sz="4800" dirty="0">
                <a:solidFill>
                  <a:schemeClr val="bg1"/>
                </a:solidFill>
                <a:latin typeface="Arial Black" pitchFamily="34" charset="0"/>
              </a:rPr>
              <a:t> Россия – родина моя. Звучащие картины. </a:t>
            </a:r>
            <a:br>
              <a:rPr lang="ru-RU" altLang="ru-RU" sz="4800" dirty="0">
                <a:solidFill>
                  <a:schemeClr val="bg1"/>
                </a:solidFill>
                <a:latin typeface="Arial Black" pitchFamily="34" charset="0"/>
              </a:rPr>
            </a:br>
            <a:r>
              <a:rPr lang="ru-RU" altLang="ru-RU" sz="4800" dirty="0">
                <a:solidFill>
                  <a:schemeClr val="bg1"/>
                </a:solidFill>
                <a:latin typeface="Arial Black" pitchFamily="34" charset="0"/>
              </a:rPr>
              <a:t> </a:t>
            </a:r>
            <a:r>
              <a:rPr lang="ru-RU" altLang="ru-RU" sz="4800" dirty="0" smtClean="0">
                <a:solidFill>
                  <a:schemeClr val="bg1"/>
                </a:solidFill>
                <a:latin typeface="Arial Black" pitchFamily="34" charset="0"/>
              </a:rPr>
              <a:t>Романс </a:t>
            </a:r>
            <a:r>
              <a:rPr lang="ru-RU" altLang="ru-RU" sz="4800" dirty="0">
                <a:solidFill>
                  <a:schemeClr val="bg1"/>
                </a:solidFill>
                <a:latin typeface="Arial Black" pitchFamily="34" charset="0"/>
              </a:rPr>
              <a:t>– </a:t>
            </a:r>
            <a:r>
              <a:rPr lang="ru-RU" altLang="ru-RU" sz="4800" dirty="0" smtClean="0">
                <a:solidFill>
                  <a:schemeClr val="bg1"/>
                </a:solidFill>
                <a:latin typeface="Arial Black" pitchFamily="34" charset="0"/>
              </a:rPr>
              <a:t>пейзаж</a:t>
            </a:r>
            <a:endParaRPr lang="en-US" sz="4800" dirty="0">
              <a:solidFill>
                <a:schemeClr val="bg1"/>
              </a:solidFill>
              <a:latin typeface="Arial Black" pitchFamily="34" charset="0"/>
            </a:endParaRPr>
          </a:p>
        </p:txBody>
      </p:sp>
      <p:sp>
        <p:nvSpPr>
          <p:cNvPr id="5" name="Содержимое 3"/>
          <p:cNvSpPr txBox="1">
            <a:spLocks/>
          </p:cNvSpPr>
          <p:nvPr/>
        </p:nvSpPr>
        <p:spPr>
          <a:xfrm>
            <a:off x="197232" y="3048264"/>
            <a:ext cx="7295632" cy="2751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2" pitchFamily="18" charset="2"/>
              <a:buNone/>
            </a:pPr>
            <a:r>
              <a:rPr lang="ru-RU" altLang="ru-RU" sz="2000" b="1" dirty="0" smtClean="0">
                <a:latin typeface="Arial" pitchFamily="34" charset="0"/>
                <a:cs typeface="Arial" pitchFamily="34" charset="0"/>
              </a:rPr>
              <a:t>      Внимание и любовь к окружающему миру – с эстетической установкой формировалась национальная композиторская школа в России. И несмотря на свою относительную молодость  (в сравнении с западноевропейской музыкальной традицией ), она поражает и зрелостью чувств, и мудростью наблюдений, и отточенностью мастерства. </a:t>
            </a:r>
          </a:p>
          <a:p>
            <a:pPr algn="just">
              <a:buFont typeface="Wingdings 2" pitchFamily="18" charset="2"/>
              <a:buNone/>
            </a:pPr>
            <a:r>
              <a:rPr lang="ru-RU" altLang="ru-RU" sz="2000" b="1" u="sng" dirty="0" smtClean="0">
                <a:latin typeface="Arial" pitchFamily="34" charset="0"/>
                <a:cs typeface="Arial" pitchFamily="34" charset="0"/>
              </a:rPr>
              <a:t>    </a:t>
            </a:r>
          </a:p>
          <a:p>
            <a:pPr algn="just">
              <a:buFont typeface="Wingdings 2" pitchFamily="18" charset="2"/>
              <a:buNone/>
            </a:pPr>
            <a:endParaRPr lang="ru-RU" altLang="ru-RU" sz="2000" b="1" dirty="0" smtClean="0">
              <a:latin typeface="Arial" pitchFamily="34" charset="0"/>
              <a:cs typeface="Arial" pitchFamily="34" charset="0"/>
            </a:endParaRPr>
          </a:p>
          <a:p>
            <a:pPr algn="just"/>
            <a:endParaRPr lang="ru-RU" altLang="ru-RU" sz="2000" b="1" dirty="0" smtClean="0">
              <a:latin typeface="Arial" pitchFamily="34" charset="0"/>
              <a:cs typeface="Arial" pitchFamily="34" charset="0"/>
            </a:endParaRPr>
          </a:p>
        </p:txBody>
      </p:sp>
      <p:sp>
        <p:nvSpPr>
          <p:cNvPr id="7" name="Прямоугольник 6"/>
          <p:cNvSpPr/>
          <p:nvPr/>
        </p:nvSpPr>
        <p:spPr>
          <a:xfrm>
            <a:off x="3995936" y="6464772"/>
            <a:ext cx="4572000" cy="307975"/>
          </a:xfrm>
          <a:prstGeom prst="rect">
            <a:avLst/>
          </a:prstGeom>
        </p:spPr>
        <p:txBody>
          <a:bodyPr>
            <a:spAutoFit/>
          </a:bodyPr>
          <a:lstStyle/>
          <a:p>
            <a:pPr>
              <a:defRPr/>
            </a:pPr>
            <a:r>
              <a:rPr lang="ru-RU" sz="1400" b="1" kern="0" dirty="0">
                <a:latin typeface="Arial"/>
                <a:cs typeface="Arial"/>
              </a:rPr>
              <a:t>Автор проекта </a:t>
            </a:r>
            <a:r>
              <a:rPr lang="ru-RU" sz="1400" b="1" i="1" kern="0" dirty="0" err="1">
                <a:latin typeface="Arial"/>
                <a:cs typeface="Arial"/>
              </a:rPr>
              <a:t>Сопчиков</a:t>
            </a:r>
            <a:r>
              <a:rPr lang="ru-RU" sz="1400" b="1" i="1" kern="0" dirty="0">
                <a:latin typeface="Arial"/>
                <a:cs typeface="Arial"/>
              </a:rPr>
              <a:t> Данил </a:t>
            </a:r>
            <a:r>
              <a:rPr lang="ru-RU" sz="1400" b="1" i="1" kern="0" dirty="0" smtClean="0">
                <a:latin typeface="Arial"/>
                <a:cs typeface="Arial"/>
              </a:rPr>
              <a:t>( </a:t>
            </a:r>
            <a:r>
              <a:rPr lang="ru-RU" sz="1400" b="1" i="1" kern="0" dirty="0">
                <a:latin typeface="Arial"/>
                <a:cs typeface="Arial"/>
              </a:rPr>
              <a:t>6 </a:t>
            </a:r>
            <a:r>
              <a:rPr lang="ru-RU" sz="1400" b="1" i="1" kern="0" dirty="0" err="1" smtClean="0">
                <a:latin typeface="Arial"/>
                <a:cs typeface="Arial"/>
              </a:rPr>
              <a:t>кл</a:t>
            </a:r>
            <a:r>
              <a:rPr lang="ru-RU" sz="1400" b="1" i="1" kern="0" dirty="0" smtClean="0">
                <a:latin typeface="Arial"/>
                <a:cs typeface="Arial"/>
              </a:rPr>
              <a:t>. )</a:t>
            </a:r>
            <a:endParaRPr lang="ru-RU" sz="1400" b="1"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4632797"/>
            <a:ext cx="1377950" cy="21399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8853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Рисунок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9392"/>
            <a:ext cx="9144000"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Текст 1"/>
          <p:cNvSpPr>
            <a:spLocks noGrp="1"/>
          </p:cNvSpPr>
          <p:nvPr>
            <p:ph type="body" idx="1"/>
          </p:nvPr>
        </p:nvSpPr>
        <p:spPr>
          <a:xfrm>
            <a:off x="467544" y="268589"/>
            <a:ext cx="3962400" cy="762000"/>
          </a:xfrm>
        </p:spPr>
        <p:txBody>
          <a:bodyPr>
            <a:normAutofit fontScale="92500" lnSpcReduction="20000"/>
          </a:bodyPr>
          <a:lstStyle/>
          <a:p>
            <a:pPr algn="ctr" eaLnBrk="1" hangingPunct="1">
              <a:buFont typeface="Wingdings 2" pitchFamily="18" charset="2"/>
              <a:buNone/>
            </a:pPr>
            <a:r>
              <a:rPr lang="ru-RU" altLang="ru-RU" sz="2800" dirty="0" smtClean="0">
                <a:solidFill>
                  <a:srgbClr val="0000CC"/>
                </a:solidFill>
                <a:latin typeface="Arial Black" pitchFamily="34" charset="0"/>
              </a:rPr>
              <a:t>                   Содержание</a:t>
            </a:r>
          </a:p>
        </p:txBody>
      </p:sp>
      <p:sp>
        <p:nvSpPr>
          <p:cNvPr id="3" name="Содержимое 2"/>
          <p:cNvSpPr>
            <a:spLocks noGrp="1"/>
          </p:cNvSpPr>
          <p:nvPr>
            <p:ph sz="half" idx="2"/>
          </p:nvPr>
        </p:nvSpPr>
        <p:spPr>
          <a:xfrm>
            <a:off x="138607" y="1660688"/>
            <a:ext cx="8845425" cy="1844494"/>
          </a:xfrm>
        </p:spPr>
        <p:txBody>
          <a:bodyPr rtlCol="0">
            <a:noAutofit/>
          </a:bodyPr>
          <a:lstStyle/>
          <a:p>
            <a:pPr marL="274320" indent="-274320" algn="just" eaLnBrk="1" fontAlgn="auto" hangingPunct="1">
              <a:spcAft>
                <a:spcPts val="0"/>
              </a:spcAft>
              <a:buFont typeface="Wingdings 2"/>
              <a:buNone/>
              <a:defRPr/>
            </a:pPr>
            <a:r>
              <a:rPr lang="ru-RU" sz="1400" b="1" dirty="0" smtClean="0">
                <a:solidFill>
                  <a:schemeClr val="accent5">
                    <a:lumMod val="25000"/>
                  </a:schemeClr>
                </a:solidFill>
                <a:latin typeface="Arial" panose="020B0604020202020204" pitchFamily="34" charset="0"/>
                <a:cs typeface="Arial" panose="020B0604020202020204" pitchFamily="34" charset="0"/>
              </a:rPr>
              <a:t>1. « Картинки с выставки»: Мусоргский – Гартман – Рихтер.</a:t>
            </a:r>
          </a:p>
          <a:p>
            <a:pPr marL="274320" indent="-274320" algn="just" eaLnBrk="1" fontAlgn="auto" hangingPunct="1">
              <a:spcAft>
                <a:spcPts val="0"/>
              </a:spcAft>
              <a:buFont typeface="Wingdings 2"/>
              <a:buNone/>
              <a:defRPr/>
            </a:pPr>
            <a:r>
              <a:rPr lang="ru-RU" sz="1200" b="1" dirty="0" smtClean="0">
                <a:latin typeface="Arial" panose="020B0604020202020204" pitchFamily="34" charset="0"/>
                <a:cs typeface="Arial" panose="020B0604020202020204" pitchFamily="34" charset="0"/>
              </a:rPr>
              <a:t>        Происхождением музыкального цикла </a:t>
            </a:r>
            <a:r>
              <a:rPr lang="ru-RU" sz="1200" b="1" dirty="0" err="1" smtClean="0">
                <a:latin typeface="Arial" panose="020B0604020202020204" pitchFamily="34" charset="0"/>
                <a:cs typeface="Arial" panose="020B0604020202020204" pitchFamily="34" charset="0"/>
              </a:rPr>
              <a:t>М.П.Мусоргского</a:t>
            </a:r>
            <a:r>
              <a:rPr lang="ru-RU" sz="1200" b="1" dirty="0" smtClean="0">
                <a:latin typeface="Arial" panose="020B0604020202020204" pitchFamily="34" charset="0"/>
                <a:cs typeface="Arial" panose="020B0604020202020204" pitchFamily="34" charset="0"/>
              </a:rPr>
              <a:t> «Картинки с выставки».</a:t>
            </a:r>
            <a:endParaRPr lang="ru-RU" sz="1200" b="1" dirty="0" smtClean="0">
              <a:solidFill>
                <a:schemeClr val="accent5">
                  <a:lumMod val="25000"/>
                </a:schemeClr>
              </a:solidFill>
              <a:latin typeface="Arial" panose="020B0604020202020204" pitchFamily="34" charset="0"/>
              <a:cs typeface="Arial" panose="020B0604020202020204" pitchFamily="34" charset="0"/>
            </a:endParaRPr>
          </a:p>
          <a:p>
            <a:pPr marL="274320" indent="-274320" algn="just" eaLnBrk="1" fontAlgn="auto" hangingPunct="1">
              <a:spcAft>
                <a:spcPts val="0"/>
              </a:spcAft>
              <a:buFont typeface="Wingdings 2"/>
              <a:buNone/>
              <a:defRPr/>
            </a:pPr>
            <a:r>
              <a:rPr lang="ru-RU" sz="1400" b="1" dirty="0" smtClean="0">
                <a:solidFill>
                  <a:schemeClr val="accent5">
                    <a:lumMod val="25000"/>
                  </a:schemeClr>
                </a:solidFill>
                <a:latin typeface="Arial" panose="020B0604020202020204" pitchFamily="34" charset="0"/>
                <a:cs typeface="Arial" panose="020B0604020202020204" pitchFamily="34" charset="0"/>
              </a:rPr>
              <a:t>2.Пастораль в живописи и в музыке.</a:t>
            </a:r>
          </a:p>
          <a:p>
            <a:pPr marL="274320" indent="-274320" algn="just" eaLnBrk="1" fontAlgn="auto" hangingPunct="1">
              <a:spcAft>
                <a:spcPts val="0"/>
              </a:spcAft>
              <a:buFont typeface="Wingdings 2"/>
              <a:buNone/>
              <a:defRPr/>
            </a:pPr>
            <a:r>
              <a:rPr lang="ru-RU" sz="1200" b="1" dirty="0" smtClean="0">
                <a:latin typeface="Arial" panose="020B0604020202020204" pitchFamily="34" charset="0"/>
                <a:cs typeface="Arial" panose="020B0604020202020204" pitchFamily="34" charset="0"/>
              </a:rPr>
              <a:t>        Направлением пастораль в живописи и в музыке.</a:t>
            </a:r>
            <a:endParaRPr lang="ru-RU" sz="1200" b="1" dirty="0" smtClean="0">
              <a:solidFill>
                <a:schemeClr val="accent5">
                  <a:lumMod val="25000"/>
                </a:schemeClr>
              </a:solidFill>
              <a:latin typeface="Arial" panose="020B0604020202020204" pitchFamily="34" charset="0"/>
              <a:cs typeface="Arial" panose="020B0604020202020204" pitchFamily="34" charset="0"/>
            </a:endParaRPr>
          </a:p>
          <a:p>
            <a:pPr marL="274320" indent="-274320" algn="just" eaLnBrk="1" fontAlgn="auto" hangingPunct="1">
              <a:spcAft>
                <a:spcPts val="0"/>
              </a:spcAft>
              <a:buFont typeface="Wingdings 2"/>
              <a:buNone/>
              <a:defRPr/>
            </a:pPr>
            <a:r>
              <a:rPr lang="ru-RU" sz="1400" b="1" dirty="0" smtClean="0">
                <a:solidFill>
                  <a:schemeClr val="accent5">
                    <a:lumMod val="25000"/>
                  </a:schemeClr>
                </a:solidFill>
                <a:latin typeface="Arial" panose="020B0604020202020204" pitchFamily="34" charset="0"/>
                <a:cs typeface="Arial" panose="020B0604020202020204" pitchFamily="34" charset="0"/>
              </a:rPr>
              <a:t>3. Облик деревянной России с её церквями, с колокольным звоном.</a:t>
            </a:r>
            <a:endParaRPr lang="ru-RU" sz="1400" b="1" dirty="0" smtClean="0">
              <a:latin typeface="Arial" panose="020B0604020202020204" pitchFamily="34" charset="0"/>
              <a:cs typeface="Arial" panose="020B0604020202020204" pitchFamily="34" charset="0"/>
            </a:endParaRPr>
          </a:p>
          <a:p>
            <a:pPr marL="274320" indent="-274320" algn="just" eaLnBrk="1" fontAlgn="auto" hangingPunct="1">
              <a:spcAft>
                <a:spcPts val="0"/>
              </a:spcAft>
              <a:buFont typeface="Wingdings 2"/>
              <a:buNone/>
              <a:defRPr/>
            </a:pPr>
            <a:r>
              <a:rPr lang="ru-RU" sz="1200" b="1" dirty="0" smtClean="0">
                <a:latin typeface="Arial" panose="020B0604020202020204" pitchFamily="34" charset="0"/>
                <a:cs typeface="Arial" panose="020B0604020202020204" pitchFamily="34" charset="0"/>
              </a:rPr>
              <a:t>       К историческому прошлому, через музыку </a:t>
            </a:r>
            <a:r>
              <a:rPr lang="ru-RU" sz="1200" b="1" dirty="0" err="1" smtClean="0">
                <a:latin typeface="Arial" panose="020B0604020202020204" pitchFamily="34" charset="0"/>
                <a:cs typeface="Arial" panose="020B0604020202020204" pitchFamily="34" charset="0"/>
              </a:rPr>
              <a:t>М.Мусоргского</a:t>
            </a:r>
            <a:r>
              <a:rPr lang="ru-RU" sz="1200" b="1" dirty="0" smtClean="0">
                <a:latin typeface="Arial" panose="020B0604020202020204" pitchFamily="34" charset="0"/>
                <a:cs typeface="Arial" panose="020B0604020202020204" pitchFamily="34" charset="0"/>
              </a:rPr>
              <a:t> и картины художников И. Левитана и </a:t>
            </a:r>
          </a:p>
          <a:p>
            <a:pPr marL="274320" indent="-274320" algn="just" eaLnBrk="1" fontAlgn="auto" hangingPunct="1">
              <a:spcAft>
                <a:spcPts val="0"/>
              </a:spcAft>
              <a:buFont typeface="Wingdings 2"/>
              <a:buNone/>
              <a:defRPr/>
            </a:pPr>
            <a:r>
              <a:rPr lang="ru-RU" sz="1200" b="1" dirty="0" smtClean="0">
                <a:latin typeface="Arial" panose="020B0604020202020204" pitchFamily="34" charset="0"/>
                <a:cs typeface="Arial" panose="020B0604020202020204" pitchFamily="34" charset="0"/>
              </a:rPr>
              <a:t>       А.  </a:t>
            </a:r>
            <a:r>
              <a:rPr lang="ru-RU" sz="1200" b="1" dirty="0" err="1" smtClean="0">
                <a:latin typeface="Arial" panose="020B0604020202020204" pitchFamily="34" charset="0"/>
                <a:cs typeface="Arial" panose="020B0604020202020204" pitchFamily="34" charset="0"/>
              </a:rPr>
              <a:t>Лентулова</a:t>
            </a:r>
            <a:r>
              <a:rPr lang="ru-RU" sz="1200" b="1" dirty="0" smtClean="0">
                <a:latin typeface="Arial" panose="020B0604020202020204" pitchFamily="34" charset="0"/>
                <a:cs typeface="Arial" panose="020B0604020202020204" pitchFamily="34" charset="0"/>
              </a:rPr>
              <a:t>.  Представление разных колокольных звонов.</a:t>
            </a:r>
          </a:p>
          <a:p>
            <a:pPr marL="274320" indent="-274320" algn="just" eaLnBrk="1" fontAlgn="auto" hangingPunct="1">
              <a:spcAft>
                <a:spcPts val="0"/>
              </a:spcAft>
              <a:buFont typeface="Wingdings 2"/>
              <a:buChar char=""/>
              <a:defRPr/>
            </a:pPr>
            <a:endParaRPr lang="ru-RU" sz="1200" b="1" dirty="0" smtClean="0">
              <a:solidFill>
                <a:schemeClr val="accent5">
                  <a:lumMod val="25000"/>
                </a:schemeClr>
              </a:solidFill>
              <a:latin typeface="Arial" panose="020B0604020202020204" pitchFamily="34" charset="0"/>
              <a:cs typeface="Arial" panose="020B0604020202020204" pitchFamily="34" charset="0"/>
            </a:endParaRPr>
          </a:p>
        </p:txBody>
      </p:sp>
      <p:sp>
        <p:nvSpPr>
          <p:cNvPr id="4" name="Содержимое 3"/>
          <p:cNvSpPr>
            <a:spLocks noGrp="1"/>
          </p:cNvSpPr>
          <p:nvPr>
            <p:ph sz="quarter" idx="4"/>
          </p:nvPr>
        </p:nvSpPr>
        <p:spPr>
          <a:xfrm>
            <a:off x="138607" y="3273428"/>
            <a:ext cx="8988362" cy="2243804"/>
          </a:xfrm>
        </p:spPr>
        <p:txBody>
          <a:bodyPr rtlCol="0">
            <a:normAutofit/>
          </a:bodyPr>
          <a:lstStyle/>
          <a:p>
            <a:pPr marL="274320" indent="-274320" eaLnBrk="1" fontAlgn="auto" hangingPunct="1">
              <a:spcAft>
                <a:spcPts val="0"/>
              </a:spcAft>
              <a:buFont typeface="Wingdings 2"/>
              <a:buNone/>
              <a:defRPr/>
            </a:pPr>
            <a:r>
              <a:rPr lang="ru-RU" sz="1400" b="1" dirty="0" smtClean="0">
                <a:solidFill>
                  <a:schemeClr val="accent5">
                    <a:lumMod val="25000"/>
                  </a:schemeClr>
                </a:solidFill>
                <a:latin typeface="Arial" panose="020B0604020202020204" pitchFamily="34" charset="0"/>
                <a:cs typeface="Arial" panose="020B0604020202020204" pitchFamily="34" charset="0"/>
              </a:rPr>
              <a:t>4. О России петь, что стремиться в храм. Радуйся, Дева Мария!</a:t>
            </a:r>
            <a:endParaRPr lang="ru-RU" sz="1400" b="1" dirty="0" smtClean="0">
              <a:latin typeface="Arial" panose="020B0604020202020204" pitchFamily="34" charset="0"/>
              <a:cs typeface="Arial" panose="020B0604020202020204" pitchFamily="34" charset="0"/>
            </a:endParaRPr>
          </a:p>
          <a:p>
            <a:pPr marL="274320" indent="-274320" eaLnBrk="1" fontAlgn="auto" hangingPunct="1">
              <a:spcAft>
                <a:spcPts val="0"/>
              </a:spcAft>
              <a:buFont typeface="Wingdings 2"/>
              <a:buNone/>
              <a:defRPr/>
            </a:pPr>
            <a:r>
              <a:rPr lang="ru-RU" sz="1200" b="1" dirty="0">
                <a:latin typeface="Arial" panose="020B0604020202020204" pitchFamily="34" charset="0"/>
                <a:cs typeface="Arial" panose="020B0604020202020204" pitchFamily="34" charset="0"/>
              </a:rPr>
              <a:t> </a:t>
            </a:r>
            <a:r>
              <a:rPr lang="ru-RU" sz="1200" b="1" dirty="0" smtClean="0">
                <a:latin typeface="Arial" panose="020B0604020202020204" pitchFamily="34" charset="0"/>
                <a:cs typeface="Arial" panose="020B0604020202020204" pitchFamily="34" charset="0"/>
              </a:rPr>
              <a:t>     </a:t>
            </a:r>
            <a:r>
              <a:rPr lang="ru-RU" sz="1200" b="1" dirty="0">
                <a:latin typeface="Arial" panose="020B0604020202020204" pitchFamily="34" charset="0"/>
                <a:cs typeface="Arial" panose="020B0604020202020204" pitchFamily="34" charset="0"/>
              </a:rPr>
              <a:t>П</a:t>
            </a:r>
            <a:r>
              <a:rPr lang="ru-RU" sz="1200" b="1" dirty="0" smtClean="0">
                <a:latin typeface="Arial" panose="020B0604020202020204" pitchFamily="34" charset="0"/>
                <a:cs typeface="Arial" panose="020B0604020202020204" pitchFamily="34" charset="0"/>
              </a:rPr>
              <a:t>рекрасное в образе Богородицы через картины Рафаэля и В. Васнецова и музыку Ф. Шуберта и </a:t>
            </a:r>
          </a:p>
          <a:p>
            <a:pPr marL="274320" indent="-274320" eaLnBrk="1" fontAlgn="auto" hangingPunct="1">
              <a:spcAft>
                <a:spcPts val="0"/>
              </a:spcAft>
              <a:buFont typeface="Wingdings 2"/>
              <a:buNone/>
              <a:defRPr/>
            </a:pPr>
            <a:r>
              <a:rPr lang="ru-RU" sz="1200" b="1" dirty="0">
                <a:latin typeface="Arial" panose="020B0604020202020204" pitchFamily="34" charset="0"/>
                <a:cs typeface="Arial" panose="020B0604020202020204" pitchFamily="34" charset="0"/>
              </a:rPr>
              <a:t> </a:t>
            </a:r>
            <a:r>
              <a:rPr lang="ru-RU" sz="1200" b="1" dirty="0" smtClean="0">
                <a:latin typeface="Arial" panose="020B0604020202020204" pitchFamily="34" charset="0"/>
                <a:cs typeface="Arial" panose="020B0604020202020204" pitchFamily="34" charset="0"/>
              </a:rPr>
              <a:t>     С. Рахманинова. </a:t>
            </a:r>
          </a:p>
          <a:p>
            <a:pPr marL="274320" indent="-274320" eaLnBrk="1" fontAlgn="auto" hangingPunct="1">
              <a:spcAft>
                <a:spcPts val="0"/>
              </a:spcAft>
              <a:buFont typeface="Wingdings 2"/>
              <a:buNone/>
              <a:defRPr/>
            </a:pPr>
            <a:r>
              <a:rPr lang="ru-RU" sz="1400" b="1" dirty="0" smtClean="0">
                <a:solidFill>
                  <a:schemeClr val="accent5">
                    <a:lumMod val="25000"/>
                  </a:schemeClr>
                </a:solidFill>
                <a:latin typeface="Arial" panose="020B0604020202020204" pitchFamily="34" charset="0"/>
                <a:cs typeface="Arial" panose="020B0604020202020204" pitchFamily="34" charset="0"/>
              </a:rPr>
              <a:t>5.Музыка и изобразительное искусство. Пейзаж в музыке.</a:t>
            </a:r>
          </a:p>
          <a:p>
            <a:pPr marL="274320" indent="-274320" eaLnBrk="1" fontAlgn="auto" hangingPunct="1">
              <a:spcAft>
                <a:spcPts val="0"/>
              </a:spcAft>
              <a:buFont typeface="Wingdings 2"/>
              <a:buNone/>
              <a:defRPr/>
            </a:pPr>
            <a:r>
              <a:rPr lang="ru-RU" sz="1400" b="1" dirty="0" smtClean="0">
                <a:solidFill>
                  <a:schemeClr val="accent5">
                    <a:lumMod val="25000"/>
                  </a:schemeClr>
                </a:solidFill>
                <a:latin typeface="Arial" panose="020B0604020202020204" pitchFamily="34" charset="0"/>
                <a:cs typeface="Arial" panose="020B0604020202020204" pitchFamily="34" charset="0"/>
              </a:rPr>
              <a:t>6. Россия – Родина моя. Звучащие картины. Романс – пейзаж.</a:t>
            </a:r>
            <a:endParaRPr lang="ru-RU" sz="1400" b="1" dirty="0" smtClean="0">
              <a:latin typeface="Arial" panose="020B0604020202020204" pitchFamily="34" charset="0"/>
              <a:cs typeface="Arial" panose="020B0604020202020204" pitchFamily="34" charset="0"/>
            </a:endParaRPr>
          </a:p>
          <a:p>
            <a:pPr marL="274320" indent="-274320" eaLnBrk="1" fontAlgn="auto" hangingPunct="1">
              <a:spcAft>
                <a:spcPts val="0"/>
              </a:spcAft>
              <a:buFont typeface="Wingdings 2"/>
              <a:buNone/>
              <a:defRPr/>
            </a:pPr>
            <a:r>
              <a:rPr lang="ru-RU" sz="1200" b="1" dirty="0" smtClean="0">
                <a:latin typeface="Arial" panose="020B0604020202020204" pitchFamily="34" charset="0"/>
                <a:cs typeface="Arial" panose="020B0604020202020204" pitchFamily="34" charset="0"/>
              </a:rPr>
              <a:t>     Красота природы  в любое время  года. </a:t>
            </a:r>
            <a:r>
              <a:rPr lang="ru-RU" sz="1200" b="1" dirty="0">
                <a:latin typeface="Arial" panose="020B0604020202020204" pitchFamily="34" charset="0"/>
                <a:cs typeface="Arial" panose="020B0604020202020204" pitchFamily="34" charset="0"/>
              </a:rPr>
              <a:t>М</a:t>
            </a:r>
            <a:r>
              <a:rPr lang="ru-RU" sz="1200" b="1" dirty="0" smtClean="0">
                <a:latin typeface="Arial" panose="020B0604020202020204" pitchFamily="34" charset="0"/>
                <a:cs typeface="Arial" panose="020B0604020202020204" pitchFamily="34" charset="0"/>
              </a:rPr>
              <a:t>ногообразие связей музыки и изобразительного искусства. </a:t>
            </a:r>
          </a:p>
          <a:p>
            <a:pPr marL="274320" indent="-274320" eaLnBrk="1" fontAlgn="auto" hangingPunct="1">
              <a:spcAft>
                <a:spcPts val="0"/>
              </a:spcAft>
              <a:buFont typeface="Wingdings 2"/>
              <a:buNone/>
              <a:defRPr/>
            </a:pPr>
            <a:r>
              <a:rPr lang="ru-RU" sz="1400" b="1" dirty="0" smtClean="0">
                <a:solidFill>
                  <a:schemeClr val="accent5">
                    <a:lumMod val="25000"/>
                  </a:schemeClr>
                </a:solidFill>
                <a:latin typeface="Arial" panose="020B0604020202020204" pitchFamily="34" charset="0"/>
                <a:cs typeface="Arial" panose="020B0604020202020204" pitchFamily="34" charset="0"/>
              </a:rPr>
              <a:t>7. Что за прелесть эти сказки!</a:t>
            </a:r>
            <a:r>
              <a:rPr lang="ru-RU" sz="1400" b="1" dirty="0">
                <a:latin typeface="Arial" panose="020B0604020202020204" pitchFamily="34" charset="0"/>
                <a:cs typeface="Arial" panose="020B0604020202020204" pitchFamily="34" charset="0"/>
              </a:rPr>
              <a:t> </a:t>
            </a:r>
            <a:endParaRPr lang="ru-RU" sz="1400" b="1" dirty="0" smtClean="0">
              <a:latin typeface="Arial" panose="020B0604020202020204" pitchFamily="34" charset="0"/>
              <a:cs typeface="Arial" panose="020B0604020202020204" pitchFamily="34" charset="0"/>
            </a:endParaRPr>
          </a:p>
          <a:p>
            <a:pPr marL="274320" indent="-274320" eaLnBrk="1" fontAlgn="auto" hangingPunct="1">
              <a:spcAft>
                <a:spcPts val="0"/>
              </a:spcAft>
              <a:buFont typeface="Wingdings 2"/>
              <a:buNone/>
              <a:defRPr/>
            </a:pPr>
            <a:r>
              <a:rPr lang="ru-RU" sz="1200" b="1" dirty="0" smtClean="0">
                <a:latin typeface="Arial" panose="020B0604020202020204" pitchFamily="34" charset="0"/>
                <a:cs typeface="Arial" panose="020B0604020202020204" pitchFamily="34" charset="0"/>
              </a:rPr>
              <a:t>     Роль сказки в  поэзии А.С. Пушкина, в музыке Н. </a:t>
            </a:r>
            <a:r>
              <a:rPr lang="ru-RU" sz="1200" b="1" dirty="0" err="1">
                <a:latin typeface="Arial" panose="020B0604020202020204" pitchFamily="34" charset="0"/>
                <a:cs typeface="Arial" panose="020B0604020202020204" pitchFamily="34" charset="0"/>
              </a:rPr>
              <a:t>Р</a:t>
            </a:r>
            <a:r>
              <a:rPr lang="ru-RU" sz="1200" b="1" dirty="0" err="1" smtClean="0">
                <a:latin typeface="Arial" panose="020B0604020202020204" pitchFamily="34" charset="0"/>
                <a:cs typeface="Arial" panose="020B0604020202020204" pitchFamily="34" charset="0"/>
              </a:rPr>
              <a:t>имского-Корсакого</a:t>
            </a:r>
            <a:r>
              <a:rPr lang="ru-RU" sz="1200" b="1" dirty="0" smtClean="0">
                <a:latin typeface="Arial" panose="020B0604020202020204" pitchFamily="34" charset="0"/>
                <a:cs typeface="Arial" panose="020B0604020202020204" pitchFamily="34" charset="0"/>
              </a:rPr>
              <a:t> и картинах И. </a:t>
            </a:r>
            <a:r>
              <a:rPr lang="ru-RU" sz="1200" b="1" dirty="0" err="1" smtClean="0">
                <a:latin typeface="Arial" panose="020B0604020202020204" pitchFamily="34" charset="0"/>
                <a:cs typeface="Arial" panose="020B0604020202020204" pitchFamily="34" charset="0"/>
              </a:rPr>
              <a:t>Билибина</a:t>
            </a:r>
            <a:r>
              <a:rPr lang="ru-RU" sz="1200" b="1" dirty="0" smtClean="0">
                <a:latin typeface="Arial" panose="020B0604020202020204" pitchFamily="34" charset="0"/>
                <a:cs typeface="Arial" panose="020B0604020202020204" pitchFamily="34" charset="0"/>
              </a:rPr>
              <a:t> ,  В. Васнецова.</a:t>
            </a:r>
          </a:p>
          <a:p>
            <a:pPr marL="274320" indent="-274320" eaLnBrk="1" fontAlgn="auto" hangingPunct="1">
              <a:spcAft>
                <a:spcPts val="0"/>
              </a:spcAft>
              <a:buFont typeface="Wingdings 2"/>
              <a:buChar char=""/>
              <a:defRPr/>
            </a:pPr>
            <a:endParaRPr lang="ru-RU" sz="1200" b="1" dirty="0" smtClean="0">
              <a:latin typeface="Arial" panose="020B0604020202020204" pitchFamily="34" charset="0"/>
              <a:cs typeface="Arial" panose="020B0604020202020204" pitchFamily="34" charset="0"/>
            </a:endParaRPr>
          </a:p>
          <a:p>
            <a:pPr marL="274320" indent="-274320" eaLnBrk="1" fontAlgn="auto" hangingPunct="1">
              <a:spcAft>
                <a:spcPts val="0"/>
              </a:spcAft>
              <a:buFont typeface="Wingdings 2"/>
              <a:buChar char=""/>
              <a:defRPr/>
            </a:pPr>
            <a:endParaRPr lang="ru-RU" sz="1200" dirty="0" smtClean="0">
              <a:latin typeface="Arial" panose="020B0604020202020204" pitchFamily="34" charset="0"/>
              <a:cs typeface="Arial" panose="020B0604020202020204" pitchFamily="34" charset="0"/>
            </a:endParaRPr>
          </a:p>
          <a:p>
            <a:pPr marL="274320" indent="-274320" eaLnBrk="1" fontAlgn="auto" hangingPunct="1">
              <a:spcAft>
                <a:spcPts val="0"/>
              </a:spcAft>
              <a:buFont typeface="Wingdings 2"/>
              <a:buChar char=""/>
              <a:defRPr/>
            </a:pPr>
            <a:endParaRPr lang="ru-RU" sz="1200" dirty="0"/>
          </a:p>
        </p:txBody>
      </p:sp>
      <p:pic>
        <p:nvPicPr>
          <p:cNvPr id="3079" name="Picture 2" descr="C:\Users\User\Desktop\Caesium_ave\DSCF48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9046" y="5225"/>
            <a:ext cx="3214970" cy="184388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082" name="Прямоугольник 9"/>
          <p:cNvSpPr>
            <a:spLocks noChangeArrowheads="1"/>
          </p:cNvSpPr>
          <p:nvPr/>
        </p:nvSpPr>
        <p:spPr bwMode="auto">
          <a:xfrm>
            <a:off x="6084168" y="715819"/>
            <a:ext cx="30998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altLang="ru-RU" sz="1200" b="1" dirty="0">
                <a:solidFill>
                  <a:schemeClr val="bg1"/>
                </a:solidFill>
              </a:rPr>
              <a:t>  Выставка </a:t>
            </a:r>
            <a:r>
              <a:rPr lang="ru-RU" altLang="ru-RU" sz="1200" b="1" dirty="0" smtClean="0">
                <a:solidFill>
                  <a:schemeClr val="bg1"/>
                </a:solidFill>
              </a:rPr>
              <a:t>в школе «Звучащие </a:t>
            </a:r>
            <a:r>
              <a:rPr lang="ru-RU" altLang="ru-RU" sz="1200" b="1" dirty="0">
                <a:solidFill>
                  <a:schemeClr val="bg1"/>
                </a:solidFill>
              </a:rPr>
              <a:t>картины»</a:t>
            </a:r>
          </a:p>
        </p:txBody>
      </p:sp>
    </p:spTree>
    <p:extLst>
      <p:ext uri="{BB962C8B-B14F-4D97-AF65-F5344CB8AC3E}">
        <p14:creationId xmlns:p14="http://schemas.microsoft.com/office/powerpoint/2010/main" val="2045770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16" y="0"/>
            <a:ext cx="916681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Содержимое 2"/>
          <p:cNvSpPr txBox="1">
            <a:spLocks/>
          </p:cNvSpPr>
          <p:nvPr/>
        </p:nvSpPr>
        <p:spPr>
          <a:xfrm>
            <a:off x="280754" y="476673"/>
            <a:ext cx="8683734" cy="2736304"/>
          </a:xfrm>
          <a:prstGeom prst="rect">
            <a:avLst/>
          </a:prstGeom>
        </p:spPr>
        <p:txBody>
          <a:bodyPr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Tx/>
              <a:buNone/>
              <a:defRPr/>
            </a:pPr>
            <a:r>
              <a:rPr lang="ru-RU" altLang="ru-RU" sz="1800" b="1" dirty="0" smtClean="0">
                <a:solidFill>
                  <a:srgbClr val="000066"/>
                </a:solidFill>
                <a:latin typeface="Arial" pitchFamily="34" charset="0"/>
                <a:cs typeface="Arial" pitchFamily="34" charset="0"/>
              </a:rPr>
              <a:t>    Один из самых тонких, поэтических вокальных жанров - романс сумел переломить в себе огромный мир музыкальной образности. В романсе выражают себя и счастье, и одиночество, в нем звучит то народная речь то сказочные повествования, то он уносит нас в страну фантастического музыкального Востока, то завораживает испанскими ритмами.</a:t>
            </a:r>
          </a:p>
          <a:p>
            <a:pPr marL="0" indent="0" algn="just">
              <a:buFontTx/>
              <a:buNone/>
              <a:defRPr/>
            </a:pPr>
            <a:r>
              <a:rPr lang="ru-RU" altLang="ru-RU" sz="1800" b="1" dirty="0" smtClean="0">
                <a:solidFill>
                  <a:srgbClr val="000066"/>
                </a:solidFill>
                <a:latin typeface="Arial" pitchFamily="34" charset="0"/>
                <a:cs typeface="Arial" pitchFamily="34" charset="0"/>
              </a:rPr>
              <a:t>    Картины родной природы всегда волновали композиторов. Какие удивительные музыкальные пейзажи подарили нам Чайковский и Мусоргский, Прокофьев и Свиридов, Григ и Моцарт.</a:t>
            </a:r>
          </a:p>
          <a:p>
            <a:pPr marL="0" indent="0" algn="just">
              <a:buFontTx/>
              <a:buNone/>
              <a:defRPr/>
            </a:pPr>
            <a:r>
              <a:rPr lang="ru-RU" altLang="ru-RU" sz="1800" b="1" dirty="0" smtClean="0">
                <a:solidFill>
                  <a:srgbClr val="000066"/>
                </a:solidFill>
                <a:latin typeface="Arial" pitchFamily="34" charset="0"/>
                <a:cs typeface="Arial" pitchFamily="34" charset="0"/>
              </a:rPr>
              <a:t>    “Сирень” – один из самых известных романсов   С. Рахманинова.</a:t>
            </a:r>
          </a:p>
          <a:p>
            <a:pPr marL="0" indent="0" algn="just">
              <a:buFontTx/>
              <a:buNone/>
              <a:defRPr/>
            </a:pPr>
            <a:endParaRPr lang="ru-RU" altLang="ru-RU" sz="1800" b="1" dirty="0" smtClean="0">
              <a:solidFill>
                <a:srgbClr val="000066"/>
              </a:solidFill>
              <a:latin typeface="Arial" pitchFamily="34" charset="0"/>
              <a:cs typeface="Arial" pitchFamily="34" charset="0"/>
            </a:endParaRPr>
          </a:p>
          <a:p>
            <a:pPr marL="0" indent="0" algn="just">
              <a:buFontTx/>
              <a:buNone/>
              <a:defRPr/>
            </a:pPr>
            <a:endParaRPr lang="ru-RU" altLang="ru-RU" sz="1800" b="1" dirty="0" smtClean="0">
              <a:solidFill>
                <a:srgbClr val="000066"/>
              </a:solidFill>
              <a:latin typeface="Arial" pitchFamily="34" charset="0"/>
              <a:cs typeface="Arial" pitchFamily="34" charset="0"/>
            </a:endParaRPr>
          </a:p>
          <a:p>
            <a:pPr marL="0" indent="0" algn="just">
              <a:buFontTx/>
              <a:buNone/>
              <a:defRPr/>
            </a:pPr>
            <a:endParaRPr lang="ru-RU" altLang="ru-RU" sz="1800" b="1" dirty="0" smtClean="0">
              <a:solidFill>
                <a:srgbClr val="000066"/>
              </a:solidFill>
              <a:latin typeface="Arial" pitchFamily="34" charset="0"/>
              <a:cs typeface="Arial" pitchFamily="34" charset="0"/>
            </a:endParaRPr>
          </a:p>
        </p:txBody>
      </p:sp>
      <p:sp>
        <p:nvSpPr>
          <p:cNvPr id="4" name="Прямоугольник 3"/>
          <p:cNvSpPr/>
          <p:nvPr/>
        </p:nvSpPr>
        <p:spPr>
          <a:xfrm>
            <a:off x="4413376" y="3986550"/>
            <a:ext cx="4551112" cy="2031325"/>
          </a:xfrm>
          <a:prstGeom prst="rect">
            <a:avLst/>
          </a:prstGeom>
        </p:spPr>
        <p:txBody>
          <a:bodyPr wrap="square">
            <a:spAutoFit/>
          </a:bodyPr>
          <a:lstStyle/>
          <a:p>
            <a:pPr algn="just">
              <a:defRPr/>
            </a:pPr>
            <a:r>
              <a:rPr lang="ru-RU" altLang="ru-RU" b="1" dirty="0" smtClean="0">
                <a:latin typeface="Arial" pitchFamily="34" charset="0"/>
                <a:cs typeface="Arial" pitchFamily="34" charset="0"/>
              </a:rPr>
              <a:t>  Рахманинов</a:t>
            </a:r>
            <a:r>
              <a:rPr lang="ru-RU" altLang="ru-RU" b="1" dirty="0">
                <a:latin typeface="Arial" pitchFamily="34" charset="0"/>
                <a:cs typeface="Arial" pitchFamily="34" charset="0"/>
              </a:rPr>
              <a:t>. как пианист, объездил весь мир. И где бы он ни выступал, ему всегда дарили букет белой сирени.</a:t>
            </a:r>
          </a:p>
          <a:p>
            <a:pPr algn="just">
              <a:defRPr/>
            </a:pPr>
            <a:r>
              <a:rPr lang="ru-RU" altLang="ru-RU" b="1" dirty="0">
                <a:latin typeface="Arial" pitchFamily="34" charset="0"/>
                <a:cs typeface="Arial" pitchFamily="34" charset="0"/>
              </a:rPr>
              <a:t> </a:t>
            </a:r>
            <a:r>
              <a:rPr lang="ru-RU" altLang="ru-RU" b="1" dirty="0" smtClean="0">
                <a:latin typeface="Arial" pitchFamily="34" charset="0"/>
                <a:cs typeface="Arial" pitchFamily="34" charset="0"/>
              </a:rPr>
              <a:t> Для </a:t>
            </a:r>
            <a:r>
              <a:rPr lang="ru-RU" altLang="ru-RU" b="1" dirty="0">
                <a:latin typeface="Arial" pitchFamily="34" charset="0"/>
                <a:cs typeface="Arial" pitchFamily="34" charset="0"/>
              </a:rPr>
              <a:t>композитора сирень стала символом Родины.</a:t>
            </a:r>
          </a:p>
          <a:p>
            <a:pPr algn="just">
              <a:defRPr/>
            </a:pPr>
            <a:r>
              <a:rPr lang="ru-RU" altLang="ru-RU" b="1" i="1" dirty="0">
                <a:solidFill>
                  <a:srgbClr val="663300"/>
                </a:solidFill>
                <a:latin typeface="Arial" pitchFamily="34" charset="0"/>
                <a:cs typeface="Arial" pitchFamily="34" charset="0"/>
              </a:rPr>
              <a:t>                                                                      </a:t>
            </a: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785" y="3645024"/>
            <a:ext cx="3792664" cy="290006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599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ucu.ro - Carti de vizita cu autoservi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3994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2"/>
          <p:cNvSpPr>
            <a:spLocks noChangeArrowheads="1"/>
          </p:cNvSpPr>
          <p:nvPr/>
        </p:nvSpPr>
        <p:spPr bwMode="auto">
          <a:xfrm>
            <a:off x="0" y="381000"/>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sz="4000" b="1" dirty="0" smtClean="0">
                <a:solidFill>
                  <a:schemeClr val="bg1"/>
                </a:solidFill>
              </a:rPr>
              <a:t>Музыка </a:t>
            </a:r>
            <a:r>
              <a:rPr lang="ru-RU" altLang="ru-RU" sz="4000" b="1" dirty="0">
                <a:solidFill>
                  <a:schemeClr val="bg1"/>
                </a:solidFill>
              </a:rPr>
              <a:t>и </a:t>
            </a:r>
            <a:r>
              <a:rPr lang="ru-RU" altLang="ru-RU" sz="4000" b="1" dirty="0" smtClean="0">
                <a:solidFill>
                  <a:schemeClr val="bg1"/>
                </a:solidFill>
              </a:rPr>
              <a:t>изобразительное искусство</a:t>
            </a:r>
            <a:r>
              <a:rPr lang="ru-RU" altLang="ru-RU" sz="4000" b="1" dirty="0">
                <a:solidFill>
                  <a:schemeClr val="bg1"/>
                </a:solidFill>
              </a:rPr>
              <a:t>.</a:t>
            </a:r>
            <a:br>
              <a:rPr lang="ru-RU" altLang="ru-RU" sz="4000" b="1" dirty="0">
                <a:solidFill>
                  <a:schemeClr val="bg1"/>
                </a:solidFill>
              </a:rPr>
            </a:br>
            <a:r>
              <a:rPr lang="ru-RU" altLang="ru-RU" sz="4000" b="1" dirty="0">
                <a:solidFill>
                  <a:schemeClr val="bg1"/>
                </a:solidFill>
              </a:rPr>
              <a:t>                                         Пейзаж в музыке.</a:t>
            </a:r>
            <a:endParaRPr lang="ru-RU" altLang="ru-RU" sz="4000" dirty="0">
              <a:solidFill>
                <a:schemeClr val="bg1"/>
              </a:solidFill>
            </a:endParaRPr>
          </a:p>
        </p:txBody>
      </p:sp>
      <p:sp>
        <p:nvSpPr>
          <p:cNvPr id="5" name="Прямоугольник 4"/>
          <p:cNvSpPr/>
          <p:nvPr/>
        </p:nvSpPr>
        <p:spPr>
          <a:xfrm>
            <a:off x="4355976" y="6300028"/>
            <a:ext cx="3528392" cy="369332"/>
          </a:xfrm>
          <a:prstGeom prst="rect">
            <a:avLst/>
          </a:prstGeom>
        </p:spPr>
        <p:txBody>
          <a:bodyPr wrap="square">
            <a:spAutoFit/>
          </a:bodyPr>
          <a:lstStyle/>
          <a:p>
            <a:pPr marL="274320" indent="-274320" eaLnBrk="1" fontAlgn="auto" hangingPunct="1">
              <a:spcAft>
                <a:spcPts val="0"/>
              </a:spcAft>
              <a:defRPr/>
            </a:pPr>
            <a:r>
              <a:rPr lang="ru-RU" dirty="0">
                <a:solidFill>
                  <a:schemeClr val="accent1">
                    <a:lumMod val="10000"/>
                  </a:schemeClr>
                </a:solidFill>
              </a:rPr>
              <a:t> </a:t>
            </a:r>
            <a:r>
              <a:rPr lang="ru-RU" sz="1400" b="1" dirty="0"/>
              <a:t>Автор работы  Адамова  Евгения </a:t>
            </a:r>
            <a:r>
              <a:rPr lang="ru-RU" sz="1400" b="1" dirty="0" smtClean="0"/>
              <a:t>(6 </a:t>
            </a:r>
            <a:r>
              <a:rPr lang="ru-RU" sz="1400" b="1" dirty="0" err="1" smtClean="0"/>
              <a:t>кл</a:t>
            </a:r>
            <a:r>
              <a:rPr lang="ru-RU" sz="1400" b="1" dirty="0" smtClean="0"/>
              <a:t>.) </a:t>
            </a:r>
            <a:endParaRPr lang="ru-RU" i="1" dirty="0">
              <a:solidFill>
                <a:schemeClr val="accent1">
                  <a:lumMod val="10000"/>
                </a:schemeClr>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4252153"/>
            <a:ext cx="2706687" cy="20478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30696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0" y="0"/>
            <a:ext cx="913596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6"/>
          <p:cNvSpPr>
            <a:spLocks noChangeArrowheads="1"/>
          </p:cNvSpPr>
          <p:nvPr/>
        </p:nvSpPr>
        <p:spPr bwMode="auto">
          <a:xfrm>
            <a:off x="3455868" y="188640"/>
            <a:ext cx="540058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73050" indent="-273050" algn="ctr" eaLnBrk="1" hangingPunct="1"/>
            <a:r>
              <a:rPr lang="ru-RU" altLang="ru-RU" sz="2000" b="1" dirty="0">
                <a:solidFill>
                  <a:srgbClr val="FFFF00"/>
                </a:solidFill>
                <a:latin typeface="Arial" pitchFamily="34" charset="0"/>
                <a:cs typeface="Arial" pitchFamily="34" charset="0"/>
              </a:rPr>
              <a:t>     Я ухожу в осеннюю аллею,</a:t>
            </a:r>
            <a:br>
              <a:rPr lang="ru-RU" altLang="ru-RU" sz="2000" b="1" dirty="0">
                <a:solidFill>
                  <a:srgbClr val="FFFF00"/>
                </a:solidFill>
                <a:latin typeface="Arial" pitchFamily="34" charset="0"/>
                <a:cs typeface="Arial" pitchFamily="34" charset="0"/>
              </a:rPr>
            </a:br>
            <a:r>
              <a:rPr lang="ru-RU" altLang="ru-RU" sz="2000" b="1" dirty="0">
                <a:solidFill>
                  <a:srgbClr val="FFFF00"/>
                </a:solidFill>
                <a:latin typeface="Arial" pitchFamily="34" charset="0"/>
                <a:cs typeface="Arial" pitchFamily="34" charset="0"/>
              </a:rPr>
              <a:t>Бреду неспешно, листьями шурша.</a:t>
            </a:r>
            <a:br>
              <a:rPr lang="ru-RU" altLang="ru-RU" sz="2000" b="1" dirty="0">
                <a:solidFill>
                  <a:srgbClr val="FFFF00"/>
                </a:solidFill>
                <a:latin typeface="Arial" pitchFamily="34" charset="0"/>
                <a:cs typeface="Arial" pitchFamily="34" charset="0"/>
              </a:rPr>
            </a:br>
            <a:r>
              <a:rPr lang="ru-RU" altLang="ru-RU" sz="2000" b="1" dirty="0">
                <a:solidFill>
                  <a:srgbClr val="FFFF00"/>
                </a:solidFill>
                <a:latin typeface="Arial" pitchFamily="34" charset="0"/>
                <a:cs typeface="Arial" pitchFamily="34" charset="0"/>
              </a:rPr>
              <a:t>И ни о чем я больше не жалею,</a:t>
            </a:r>
            <a:br>
              <a:rPr lang="ru-RU" altLang="ru-RU" sz="2000" b="1" dirty="0">
                <a:solidFill>
                  <a:srgbClr val="FFFF00"/>
                </a:solidFill>
                <a:latin typeface="Arial" pitchFamily="34" charset="0"/>
                <a:cs typeface="Arial" pitchFamily="34" charset="0"/>
              </a:rPr>
            </a:br>
            <a:r>
              <a:rPr lang="ru-RU" altLang="ru-RU" sz="2000" b="1" dirty="0">
                <a:solidFill>
                  <a:srgbClr val="FFFF00"/>
                </a:solidFill>
                <a:latin typeface="Arial" pitchFamily="34" charset="0"/>
                <a:cs typeface="Arial" pitchFamily="34" charset="0"/>
              </a:rPr>
              <a:t>Осенний блюз поет моя душа.</a:t>
            </a:r>
            <a:br>
              <a:rPr lang="ru-RU" altLang="ru-RU" sz="2000" b="1" dirty="0">
                <a:solidFill>
                  <a:srgbClr val="FFFF00"/>
                </a:solidFill>
                <a:latin typeface="Arial" pitchFamily="34" charset="0"/>
                <a:cs typeface="Arial" pitchFamily="34" charset="0"/>
              </a:rPr>
            </a:br>
            <a:r>
              <a:rPr lang="ru-RU" altLang="ru-RU" sz="2000" b="1" dirty="0">
                <a:solidFill>
                  <a:srgbClr val="FFFF00"/>
                </a:solidFill>
                <a:latin typeface="Arial" pitchFamily="34" charset="0"/>
                <a:cs typeface="Arial" pitchFamily="34" charset="0"/>
              </a:rPr>
              <a:t>Я ухожу в осеннюю небрежность,</a:t>
            </a:r>
            <a:br>
              <a:rPr lang="ru-RU" altLang="ru-RU" sz="2000" b="1" dirty="0">
                <a:solidFill>
                  <a:srgbClr val="FFFF00"/>
                </a:solidFill>
                <a:latin typeface="Arial" pitchFamily="34" charset="0"/>
                <a:cs typeface="Arial" pitchFamily="34" charset="0"/>
              </a:rPr>
            </a:br>
            <a:r>
              <a:rPr lang="ru-RU" altLang="ru-RU" sz="2000" b="1" dirty="0">
                <a:solidFill>
                  <a:srgbClr val="FFFF00"/>
                </a:solidFill>
                <a:latin typeface="Arial" pitchFamily="34" charset="0"/>
                <a:cs typeface="Arial" pitchFamily="34" charset="0"/>
              </a:rPr>
              <a:t>Немного грусти пробуя на вкус.</a:t>
            </a:r>
            <a:br>
              <a:rPr lang="ru-RU" altLang="ru-RU" sz="2000" b="1" dirty="0">
                <a:solidFill>
                  <a:srgbClr val="FFFF00"/>
                </a:solidFill>
                <a:latin typeface="Arial" pitchFamily="34" charset="0"/>
                <a:cs typeface="Arial" pitchFamily="34" charset="0"/>
              </a:rPr>
            </a:br>
            <a:r>
              <a:rPr lang="ru-RU" altLang="ru-RU" sz="2000" b="1" dirty="0">
                <a:solidFill>
                  <a:srgbClr val="FFFF00"/>
                </a:solidFill>
                <a:latin typeface="Arial" pitchFamily="34" charset="0"/>
                <a:cs typeface="Arial" pitchFamily="34" charset="0"/>
              </a:rPr>
              <a:t>Кленовый лист задумчиво и нежно</a:t>
            </a:r>
            <a:br>
              <a:rPr lang="ru-RU" altLang="ru-RU" sz="2000" b="1" dirty="0">
                <a:solidFill>
                  <a:srgbClr val="FFFF00"/>
                </a:solidFill>
                <a:latin typeface="Arial" pitchFamily="34" charset="0"/>
                <a:cs typeface="Arial" pitchFamily="34" charset="0"/>
              </a:rPr>
            </a:br>
            <a:r>
              <a:rPr lang="ru-RU" altLang="ru-RU" sz="2000" b="1" dirty="0">
                <a:solidFill>
                  <a:srgbClr val="FFFF00"/>
                </a:solidFill>
                <a:latin typeface="Arial" pitchFamily="34" charset="0"/>
                <a:cs typeface="Arial" pitchFamily="34" charset="0"/>
              </a:rPr>
              <a:t>Кружится в вальсе, падая на куст.</a:t>
            </a:r>
            <a:br>
              <a:rPr lang="ru-RU" altLang="ru-RU" sz="2000" b="1" dirty="0">
                <a:solidFill>
                  <a:srgbClr val="FFFF00"/>
                </a:solidFill>
                <a:latin typeface="Arial" pitchFamily="34" charset="0"/>
                <a:cs typeface="Arial" pitchFamily="34" charset="0"/>
              </a:rPr>
            </a:br>
            <a:r>
              <a:rPr lang="ru-RU" altLang="ru-RU" sz="2000" b="1" dirty="0">
                <a:solidFill>
                  <a:srgbClr val="FFFF00"/>
                </a:solidFill>
                <a:latin typeface="Arial" pitchFamily="34" charset="0"/>
                <a:cs typeface="Arial" pitchFamily="34" charset="0"/>
              </a:rPr>
              <a:t>Я ухожу в осеннюю аллею,</a:t>
            </a:r>
            <a:br>
              <a:rPr lang="ru-RU" altLang="ru-RU" sz="2000" b="1" dirty="0">
                <a:solidFill>
                  <a:srgbClr val="FFFF00"/>
                </a:solidFill>
                <a:latin typeface="Arial" pitchFamily="34" charset="0"/>
                <a:cs typeface="Arial" pitchFamily="34" charset="0"/>
              </a:rPr>
            </a:br>
            <a:r>
              <a:rPr lang="ru-RU" altLang="ru-RU" sz="2000" b="1" dirty="0">
                <a:solidFill>
                  <a:srgbClr val="FFFF00"/>
                </a:solidFill>
                <a:latin typeface="Arial" pitchFamily="34" charset="0"/>
                <a:cs typeface="Arial" pitchFamily="34" charset="0"/>
              </a:rPr>
              <a:t>И пусть напиток осени не мед.</a:t>
            </a:r>
            <a:br>
              <a:rPr lang="ru-RU" altLang="ru-RU" sz="2000" b="1" dirty="0">
                <a:solidFill>
                  <a:srgbClr val="FFFF00"/>
                </a:solidFill>
                <a:latin typeface="Arial" pitchFamily="34" charset="0"/>
                <a:cs typeface="Arial" pitchFamily="34" charset="0"/>
              </a:rPr>
            </a:br>
            <a:r>
              <a:rPr lang="ru-RU" altLang="ru-RU" sz="2000" b="1" dirty="0">
                <a:solidFill>
                  <a:srgbClr val="FFFF00"/>
                </a:solidFill>
                <a:latin typeface="Arial" pitchFamily="34" charset="0"/>
                <a:cs typeface="Arial" pitchFamily="34" charset="0"/>
              </a:rPr>
              <a:t>Я каждый раз от осени хмелею;</a:t>
            </a:r>
            <a:br>
              <a:rPr lang="ru-RU" altLang="ru-RU" sz="2000" b="1" dirty="0">
                <a:solidFill>
                  <a:srgbClr val="FFFF00"/>
                </a:solidFill>
                <a:latin typeface="Arial" pitchFamily="34" charset="0"/>
                <a:cs typeface="Arial" pitchFamily="34" charset="0"/>
              </a:rPr>
            </a:br>
            <a:r>
              <a:rPr lang="ru-RU" altLang="ru-RU" sz="2000" b="1" dirty="0">
                <a:solidFill>
                  <a:srgbClr val="FFFF00"/>
                </a:solidFill>
                <a:latin typeface="Arial" pitchFamily="34" charset="0"/>
                <a:cs typeface="Arial" pitchFamily="34" charset="0"/>
              </a:rPr>
              <a:t>Не от вина, а от ее красот.</a:t>
            </a:r>
          </a:p>
        </p:txBody>
      </p:sp>
      <p:sp>
        <p:nvSpPr>
          <p:cNvPr id="4" name="Прямоугольник 5"/>
          <p:cNvSpPr>
            <a:spLocks noChangeArrowheads="1"/>
          </p:cNvSpPr>
          <p:nvPr/>
        </p:nvSpPr>
        <p:spPr bwMode="auto">
          <a:xfrm>
            <a:off x="398252" y="5229200"/>
            <a:ext cx="8458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altLang="ru-RU" b="1" dirty="0">
                <a:solidFill>
                  <a:schemeClr val="bg1"/>
                </a:solidFill>
                <a:latin typeface="Arial" pitchFamily="34" charset="0"/>
                <a:cs typeface="Arial" pitchFamily="34" charset="0"/>
              </a:rPr>
              <a:t>«Природа – это универсальный и прекрасный мир, который вдохновляет поэтов и писателей. Художников и музыкантов на создание неповторимых образов времён года. Они передают свои чувства через слова, звуки, цвета.»(Из сочинения Адамовой Е. «Пейзаж в живописи и в музыке».</a:t>
            </a:r>
            <a:endParaRPr lang="ru-RU" altLang="ru-RU"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7073814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9"/>
          <p:cNvSpPr>
            <a:spLocks noChangeArrowheads="1"/>
          </p:cNvSpPr>
          <p:nvPr/>
        </p:nvSpPr>
        <p:spPr bwMode="auto">
          <a:xfrm>
            <a:off x="3851920" y="1772816"/>
            <a:ext cx="2261132"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ru-RU" altLang="ru-RU" sz="1400" b="1" dirty="0" smtClean="0">
                <a:solidFill>
                  <a:schemeClr val="bg1"/>
                </a:solidFill>
              </a:rPr>
              <a:t>А.И.Куинджи </a:t>
            </a:r>
            <a:r>
              <a:rPr lang="ru-RU" altLang="ru-RU" sz="1400" b="1" dirty="0">
                <a:solidFill>
                  <a:schemeClr val="bg1"/>
                </a:solidFill>
              </a:rPr>
              <a:t>«Ночь</a:t>
            </a:r>
            <a:r>
              <a:rPr lang="ru-RU" altLang="ru-RU" sz="1400" b="1" dirty="0" smtClean="0">
                <a:solidFill>
                  <a:schemeClr val="bg1"/>
                </a:solidFill>
              </a:rPr>
              <a:t>»</a:t>
            </a:r>
          </a:p>
          <a:p>
            <a:r>
              <a:rPr lang="ru-RU" altLang="ru-RU" sz="1400" b="1" dirty="0" smtClean="0">
                <a:solidFill>
                  <a:schemeClr val="bg1"/>
                </a:solidFill>
              </a:rPr>
              <a:t>К. Дебюсси «Лунный свет»</a:t>
            </a:r>
            <a:endParaRPr lang="ru-RU" altLang="ru-RU" sz="1400" b="1" dirty="0">
              <a:solidFill>
                <a:schemeClr val="bg1"/>
              </a:solidFill>
            </a:endParaRPr>
          </a:p>
        </p:txBody>
      </p:sp>
      <p:sp>
        <p:nvSpPr>
          <p:cNvPr id="5" name="Прямоугольник 7"/>
          <p:cNvSpPr>
            <a:spLocks noChangeArrowheads="1"/>
          </p:cNvSpPr>
          <p:nvPr/>
        </p:nvSpPr>
        <p:spPr bwMode="auto">
          <a:xfrm>
            <a:off x="3260576" y="197937"/>
            <a:ext cx="2895600"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ru-RU" altLang="ru-RU" sz="1400" b="1" dirty="0" smtClean="0">
                <a:solidFill>
                  <a:schemeClr val="bg1"/>
                </a:solidFill>
              </a:rPr>
              <a:t>И.И.Левитан </a:t>
            </a:r>
            <a:r>
              <a:rPr lang="ru-RU" altLang="ru-RU" sz="1400" b="1" dirty="0">
                <a:solidFill>
                  <a:schemeClr val="bg1"/>
                </a:solidFill>
              </a:rPr>
              <a:t>«Осенний </a:t>
            </a:r>
            <a:r>
              <a:rPr lang="ru-RU" altLang="ru-RU" sz="1400" b="1" dirty="0" smtClean="0">
                <a:solidFill>
                  <a:schemeClr val="bg1"/>
                </a:solidFill>
              </a:rPr>
              <a:t>пейзаж»</a:t>
            </a:r>
          </a:p>
          <a:p>
            <a:r>
              <a:rPr lang="ru-RU" altLang="ru-RU" sz="1400" b="1" dirty="0" smtClean="0">
                <a:solidFill>
                  <a:schemeClr val="bg1"/>
                </a:solidFill>
              </a:rPr>
              <a:t>П.И. Чайковский «Осенняя песня» </a:t>
            </a:r>
            <a:endParaRPr lang="ru-RU" altLang="ru-RU" sz="1400" b="1" dirty="0">
              <a:solidFill>
                <a:schemeClr val="bg1"/>
              </a:solidFill>
            </a:endParaRPr>
          </a:p>
        </p:txBody>
      </p:sp>
      <p:sp>
        <p:nvSpPr>
          <p:cNvPr id="6" name="Прямоугольник 5"/>
          <p:cNvSpPr>
            <a:spLocks noChangeArrowheads="1"/>
          </p:cNvSpPr>
          <p:nvPr/>
        </p:nvSpPr>
        <p:spPr bwMode="auto">
          <a:xfrm>
            <a:off x="207813" y="6161334"/>
            <a:ext cx="30527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sz="1600" b="1" dirty="0" err="1">
                <a:solidFill>
                  <a:schemeClr val="bg1"/>
                </a:solidFill>
              </a:rPr>
              <a:t>Ф.Шопен</a:t>
            </a:r>
            <a:r>
              <a:rPr lang="ru-RU" altLang="ru-RU" sz="1600" b="1" dirty="0">
                <a:solidFill>
                  <a:schemeClr val="bg1"/>
                </a:solidFill>
              </a:rPr>
              <a:t> «Весенний вальс»</a:t>
            </a:r>
            <a:br>
              <a:rPr lang="ru-RU" altLang="ru-RU" sz="1600" b="1" dirty="0">
                <a:solidFill>
                  <a:schemeClr val="bg1"/>
                </a:solidFill>
              </a:rPr>
            </a:br>
            <a:r>
              <a:rPr lang="ru-RU" altLang="ru-RU" sz="1600" b="1" dirty="0">
                <a:solidFill>
                  <a:schemeClr val="bg1"/>
                </a:solidFill>
              </a:rPr>
              <a:t>А.И. Куинджи «Ранняя весна</a:t>
            </a:r>
            <a:r>
              <a:rPr lang="ru-RU" altLang="ru-RU" sz="1600" b="1" dirty="0" smtClean="0">
                <a:solidFill>
                  <a:schemeClr val="bg1"/>
                </a:solidFill>
              </a:rPr>
              <a:t>»</a:t>
            </a:r>
            <a:endParaRPr lang="ru-RU" altLang="ru-RU" dirty="0">
              <a:solidFill>
                <a:schemeClr val="bg1"/>
              </a:solidFill>
            </a:endParaRPr>
          </a:p>
        </p:txBody>
      </p:sp>
      <p:sp>
        <p:nvSpPr>
          <p:cNvPr id="8" name="Прямоугольник 7"/>
          <p:cNvSpPr>
            <a:spLocks noChangeArrowheads="1"/>
          </p:cNvSpPr>
          <p:nvPr/>
        </p:nvSpPr>
        <p:spPr bwMode="auto">
          <a:xfrm>
            <a:off x="3703702" y="5768045"/>
            <a:ext cx="22806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sz="1600" b="1" dirty="0">
                <a:solidFill>
                  <a:schemeClr val="bg1"/>
                </a:solidFill>
              </a:rPr>
              <a:t>В. Моцарт «Маленькая ночная серенада»</a:t>
            </a:r>
            <a:br>
              <a:rPr lang="ru-RU" altLang="ru-RU" sz="1600" b="1" dirty="0">
                <a:solidFill>
                  <a:schemeClr val="bg1"/>
                </a:solidFill>
              </a:rPr>
            </a:br>
            <a:r>
              <a:rPr lang="ru-RU" altLang="ru-RU" sz="1600" b="1" dirty="0">
                <a:solidFill>
                  <a:schemeClr val="bg1"/>
                </a:solidFill>
              </a:rPr>
              <a:t>А.К. Саврасов «Ночка»</a:t>
            </a:r>
            <a:endParaRPr lang="ru-RU" altLang="ru-RU" dirty="0">
              <a:solidFill>
                <a:schemeClr val="bg1"/>
              </a:solidFill>
            </a:endParaRPr>
          </a:p>
        </p:txBody>
      </p:sp>
      <p:sp>
        <p:nvSpPr>
          <p:cNvPr id="10" name="Прямоугольник 9"/>
          <p:cNvSpPr>
            <a:spLocks noChangeArrowheads="1"/>
          </p:cNvSpPr>
          <p:nvPr/>
        </p:nvSpPr>
        <p:spPr bwMode="auto">
          <a:xfrm>
            <a:off x="6036277" y="6273225"/>
            <a:ext cx="29488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sz="1600" b="1" dirty="0">
                <a:solidFill>
                  <a:schemeClr val="bg1"/>
                </a:solidFill>
              </a:rPr>
              <a:t>А.Н. Скрябин «Прелюдия №8»</a:t>
            </a:r>
            <a:br>
              <a:rPr lang="ru-RU" altLang="ru-RU" sz="1600" b="1" dirty="0">
                <a:solidFill>
                  <a:schemeClr val="bg1"/>
                </a:solidFill>
              </a:rPr>
            </a:br>
            <a:r>
              <a:rPr lang="ru-RU" altLang="ru-RU" sz="1600" b="1" dirty="0">
                <a:solidFill>
                  <a:schemeClr val="bg1"/>
                </a:solidFill>
              </a:rPr>
              <a:t>И.И. Шишкин «Рожь</a:t>
            </a:r>
            <a:r>
              <a:rPr lang="ru-RU" altLang="ru-RU" sz="1600" b="1" dirty="0" smtClean="0">
                <a:solidFill>
                  <a:schemeClr val="bg1"/>
                </a:solidFill>
              </a:rPr>
              <a:t>»</a:t>
            </a:r>
            <a:endParaRPr lang="ru-RU" altLang="ru-RU" dirty="0">
              <a:solidFill>
                <a:schemeClr val="bg1"/>
              </a:solidFill>
            </a:endParaRPr>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2" y="144463"/>
            <a:ext cx="3031807" cy="226151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7304" y="197937"/>
            <a:ext cx="2901950" cy="210978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3029" y="4275297"/>
            <a:ext cx="2730500" cy="19812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462" y="3717723"/>
            <a:ext cx="3413760" cy="2331720"/>
          </a:xfrm>
          <a:prstGeom prst="rect">
            <a:avLst/>
          </a:prstGeom>
          <a:ln>
            <a:solidFill>
              <a:schemeClr val="bg1"/>
            </a:solidFill>
          </a:ln>
        </p:spPr>
      </p:pic>
      <p:pic>
        <p:nvPicPr>
          <p:cNvPr id="4" name="Рисунок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37271" y="2734828"/>
            <a:ext cx="2126974" cy="2968487"/>
          </a:xfrm>
          <a:prstGeom prst="rect">
            <a:avLst/>
          </a:prstGeom>
          <a:ln>
            <a:solidFill>
              <a:schemeClr val="bg1"/>
            </a:solidFill>
          </a:ln>
        </p:spPr>
      </p:pic>
    </p:spTree>
    <p:extLst>
      <p:ext uri="{BB962C8B-B14F-4D97-AF65-F5344CB8AC3E}">
        <p14:creationId xmlns:p14="http://schemas.microsoft.com/office/powerpoint/2010/main" val="34361551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5"/>
          <p:cNvSpPr>
            <a:spLocks noChangeArrowheads="1"/>
          </p:cNvSpPr>
          <p:nvPr/>
        </p:nvSpPr>
        <p:spPr bwMode="auto">
          <a:xfrm>
            <a:off x="3376910" y="1628800"/>
            <a:ext cx="26352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sz="1600" b="1" dirty="0">
                <a:solidFill>
                  <a:schemeClr val="bg1"/>
                </a:solidFill>
              </a:rPr>
              <a:t>П.И. Чайковский «Вальс цветов»</a:t>
            </a:r>
            <a:r>
              <a:rPr lang="ru-RU" altLang="ru-RU" sz="1600" dirty="0">
                <a:solidFill>
                  <a:schemeClr val="bg1"/>
                </a:solidFill>
              </a:rPr>
              <a:t/>
            </a:r>
            <a:br>
              <a:rPr lang="ru-RU" altLang="ru-RU" sz="1600" dirty="0">
                <a:solidFill>
                  <a:schemeClr val="bg1"/>
                </a:solidFill>
              </a:rPr>
            </a:br>
            <a:r>
              <a:rPr lang="ru-RU" altLang="ru-RU" sz="1600" dirty="0">
                <a:solidFill>
                  <a:schemeClr val="bg1"/>
                </a:solidFill>
              </a:rPr>
              <a:t>В.Э. Борисов-</a:t>
            </a:r>
            <a:r>
              <a:rPr lang="ru-RU" altLang="ru-RU" sz="1600" dirty="0" err="1">
                <a:solidFill>
                  <a:schemeClr val="bg1"/>
                </a:solidFill>
              </a:rPr>
              <a:t>Мусатов</a:t>
            </a:r>
            <a:r>
              <a:rPr lang="ru-RU" altLang="ru-RU" sz="1600" dirty="0">
                <a:solidFill>
                  <a:schemeClr val="bg1"/>
                </a:solidFill>
              </a:rPr>
              <a:t> «Майские цветы»</a:t>
            </a:r>
          </a:p>
        </p:txBody>
      </p:sp>
      <p:sp>
        <p:nvSpPr>
          <p:cNvPr id="4" name="Прямоугольник 7"/>
          <p:cNvSpPr>
            <a:spLocks noChangeArrowheads="1"/>
          </p:cNvSpPr>
          <p:nvPr/>
        </p:nvSpPr>
        <p:spPr bwMode="auto">
          <a:xfrm>
            <a:off x="3150717" y="187226"/>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600" b="1" dirty="0">
                <a:solidFill>
                  <a:schemeClr val="bg1"/>
                </a:solidFill>
              </a:rPr>
              <a:t>Ф. Шопен «Капли дождя»</a:t>
            </a:r>
            <a:r>
              <a:rPr lang="ru-RU" altLang="ru-RU" sz="1600" dirty="0">
                <a:solidFill>
                  <a:schemeClr val="bg1"/>
                </a:solidFill>
              </a:rPr>
              <a:t/>
            </a:r>
            <a:br>
              <a:rPr lang="ru-RU" altLang="ru-RU" sz="1600" dirty="0">
                <a:solidFill>
                  <a:schemeClr val="bg1"/>
                </a:solidFill>
              </a:rPr>
            </a:br>
            <a:r>
              <a:rPr lang="ru-RU" altLang="ru-RU" sz="1600" dirty="0">
                <a:solidFill>
                  <a:schemeClr val="bg1"/>
                </a:solidFill>
              </a:rPr>
              <a:t>И.И. Шишкин «Дождь в дубовом лесу»</a:t>
            </a:r>
          </a:p>
        </p:txBody>
      </p:sp>
      <p:sp>
        <p:nvSpPr>
          <p:cNvPr id="6" name="Прямоугольник 9"/>
          <p:cNvSpPr>
            <a:spLocks noChangeArrowheads="1"/>
          </p:cNvSpPr>
          <p:nvPr/>
        </p:nvSpPr>
        <p:spPr bwMode="auto">
          <a:xfrm>
            <a:off x="2051720" y="6099669"/>
            <a:ext cx="330175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altLang="ru-RU" sz="1600" b="1" dirty="0">
                <a:solidFill>
                  <a:schemeClr val="bg1"/>
                </a:solidFill>
              </a:rPr>
              <a:t>К. Сен- </a:t>
            </a:r>
            <a:r>
              <a:rPr lang="ru-RU" altLang="ru-RU" sz="1600" b="1" dirty="0" err="1">
                <a:solidFill>
                  <a:schemeClr val="bg1"/>
                </a:solidFill>
              </a:rPr>
              <a:t>Санс</a:t>
            </a:r>
            <a:r>
              <a:rPr lang="ru-RU" altLang="ru-RU" sz="1600" b="1" dirty="0">
                <a:solidFill>
                  <a:schemeClr val="bg1"/>
                </a:solidFill>
              </a:rPr>
              <a:t> «Лебедь»</a:t>
            </a:r>
            <a:br>
              <a:rPr lang="ru-RU" altLang="ru-RU" sz="1600" b="1" dirty="0">
                <a:solidFill>
                  <a:schemeClr val="bg1"/>
                </a:solidFill>
              </a:rPr>
            </a:br>
            <a:r>
              <a:rPr lang="ru-RU" altLang="ru-RU" sz="1600" b="1" dirty="0">
                <a:solidFill>
                  <a:schemeClr val="bg1"/>
                </a:solidFill>
              </a:rPr>
              <a:t> А.А. Рылов «В голубом просторе»</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2" y="107411"/>
            <a:ext cx="3118685" cy="2488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1" y="1599758"/>
            <a:ext cx="3015053" cy="2261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5797" y="4149080"/>
            <a:ext cx="3364684" cy="2457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39925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5"/>
          <p:cNvSpPr>
            <a:spLocks noChangeArrowheads="1"/>
          </p:cNvSpPr>
          <p:nvPr/>
        </p:nvSpPr>
        <p:spPr bwMode="auto">
          <a:xfrm>
            <a:off x="5486400" y="297224"/>
            <a:ext cx="3653544"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altLang="ru-RU" sz="1600" b="1" dirty="0">
                <a:solidFill>
                  <a:schemeClr val="bg1"/>
                </a:solidFill>
              </a:rPr>
              <a:t>К. Дебюсси «Разговор ветра с морем»</a:t>
            </a:r>
            <a:br>
              <a:rPr lang="ru-RU" altLang="ru-RU" sz="1600" b="1" dirty="0">
                <a:solidFill>
                  <a:schemeClr val="bg1"/>
                </a:solidFill>
              </a:rPr>
            </a:br>
            <a:r>
              <a:rPr lang="ru-RU" altLang="ru-RU" sz="1600" dirty="0">
                <a:solidFill>
                  <a:schemeClr val="bg1"/>
                </a:solidFill>
              </a:rPr>
              <a:t>И.К. Айвазовский «Черное море»</a:t>
            </a:r>
          </a:p>
        </p:txBody>
      </p:sp>
      <p:sp>
        <p:nvSpPr>
          <p:cNvPr id="4" name="Прямоугольник 7"/>
          <p:cNvSpPr>
            <a:spLocks noChangeArrowheads="1"/>
          </p:cNvSpPr>
          <p:nvPr/>
        </p:nvSpPr>
        <p:spPr bwMode="auto">
          <a:xfrm>
            <a:off x="6012160" y="1661899"/>
            <a:ext cx="30243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sz="1600" b="1" dirty="0">
                <a:solidFill>
                  <a:schemeClr val="bg1"/>
                </a:solidFill>
              </a:rPr>
              <a:t>Л.В. Бетховен</a:t>
            </a:r>
            <a:br>
              <a:rPr lang="ru-RU" altLang="ru-RU" sz="1600" b="1" dirty="0">
                <a:solidFill>
                  <a:schemeClr val="bg1"/>
                </a:solidFill>
              </a:rPr>
            </a:br>
            <a:r>
              <a:rPr lang="ru-RU" altLang="ru-RU" sz="1600" b="1" dirty="0">
                <a:solidFill>
                  <a:schemeClr val="bg1"/>
                </a:solidFill>
              </a:rPr>
              <a:t> «Соната №14 (лунная)»</a:t>
            </a:r>
            <a:r>
              <a:rPr lang="ru-RU" altLang="ru-RU" sz="1600" dirty="0">
                <a:solidFill>
                  <a:schemeClr val="bg1"/>
                </a:solidFill>
              </a:rPr>
              <a:t/>
            </a:r>
            <a:br>
              <a:rPr lang="ru-RU" altLang="ru-RU" sz="1600" dirty="0">
                <a:solidFill>
                  <a:schemeClr val="bg1"/>
                </a:solidFill>
              </a:rPr>
            </a:br>
            <a:r>
              <a:rPr lang="ru-RU" altLang="ru-RU" sz="1600" dirty="0">
                <a:solidFill>
                  <a:schemeClr val="bg1"/>
                </a:solidFill>
              </a:rPr>
              <a:t>И.Н. Крамской </a:t>
            </a:r>
            <a:r>
              <a:rPr lang="ru-RU" altLang="ru-RU" sz="1600" dirty="0" smtClean="0">
                <a:solidFill>
                  <a:schemeClr val="bg1"/>
                </a:solidFill>
              </a:rPr>
              <a:t>«</a:t>
            </a:r>
            <a:r>
              <a:rPr lang="ru-RU" altLang="ru-RU" sz="1600" dirty="0">
                <a:solidFill>
                  <a:schemeClr val="bg1"/>
                </a:solidFill>
              </a:rPr>
              <a:t>Лунная ночь</a:t>
            </a:r>
          </a:p>
        </p:txBody>
      </p:sp>
      <p:sp>
        <p:nvSpPr>
          <p:cNvPr id="8" name="Прямоугольник 3"/>
          <p:cNvSpPr>
            <a:spLocks noChangeArrowheads="1"/>
          </p:cNvSpPr>
          <p:nvPr/>
        </p:nvSpPr>
        <p:spPr bwMode="auto">
          <a:xfrm>
            <a:off x="107504" y="5506550"/>
            <a:ext cx="27363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altLang="ru-RU" sz="1600" b="1" dirty="0">
                <a:solidFill>
                  <a:schemeClr val="bg1"/>
                </a:solidFill>
              </a:rPr>
              <a:t>С.В. Рахманинов «Сирень»</a:t>
            </a:r>
            <a:br>
              <a:rPr lang="ru-RU" altLang="ru-RU" sz="1600" b="1" dirty="0">
                <a:solidFill>
                  <a:schemeClr val="bg1"/>
                </a:solidFill>
              </a:rPr>
            </a:br>
            <a:r>
              <a:rPr lang="ru-RU" altLang="ru-RU" sz="1400" b="1" dirty="0">
                <a:solidFill>
                  <a:schemeClr val="bg1"/>
                </a:solidFill>
              </a:rPr>
              <a:t>М.А. Врубель «Сирень»</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1500" y="144463"/>
            <a:ext cx="3600708" cy="256445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2492896"/>
            <a:ext cx="2952328" cy="4159644"/>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8637" y="4597449"/>
            <a:ext cx="2571750" cy="20478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8827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Рисунок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Заголовок 1"/>
          <p:cNvSpPr>
            <a:spLocks noGrp="1"/>
          </p:cNvSpPr>
          <p:nvPr>
            <p:ph type="title"/>
          </p:nvPr>
        </p:nvSpPr>
        <p:spPr>
          <a:xfrm>
            <a:off x="342900" y="117475"/>
            <a:ext cx="8382000" cy="733425"/>
          </a:xfrm>
        </p:spPr>
        <p:txBody>
          <a:bodyPr/>
          <a:lstStyle/>
          <a:p>
            <a:pPr algn="just" eaLnBrk="1" hangingPunct="1"/>
            <a:r>
              <a:rPr lang="ru-RU" altLang="ru-RU" sz="2000" b="1" dirty="0" smtClean="0">
                <a:solidFill>
                  <a:srgbClr val="000099"/>
                </a:solidFill>
                <a:latin typeface="Arial Black" pitchFamily="34" charset="0"/>
              </a:rPr>
              <a:t>«Картинки с выставки»: Мусоргский — Гартман - Рихтер</a:t>
            </a:r>
          </a:p>
        </p:txBody>
      </p:sp>
      <p:sp>
        <p:nvSpPr>
          <p:cNvPr id="8195" name="Содержимое 2"/>
          <p:cNvSpPr>
            <a:spLocks noGrp="1"/>
          </p:cNvSpPr>
          <p:nvPr>
            <p:ph sz="half" idx="1"/>
          </p:nvPr>
        </p:nvSpPr>
        <p:spPr>
          <a:xfrm>
            <a:off x="6350" y="2364606"/>
            <a:ext cx="4343400" cy="2555875"/>
          </a:xfrm>
        </p:spPr>
        <p:txBody>
          <a:bodyPr rtlCol="0" anchor="ctr">
            <a:normAutofit lnSpcReduction="10000"/>
          </a:bodyPr>
          <a:lstStyle/>
          <a:p>
            <a:pPr algn="just" eaLnBrk="1" fontAlgn="auto" hangingPunct="1">
              <a:spcAft>
                <a:spcPts val="0"/>
              </a:spcAft>
              <a:buFontTx/>
              <a:buNone/>
              <a:defRPr/>
            </a:pPr>
            <a:r>
              <a:rPr lang="ru-RU" altLang="ru-RU" sz="1800" b="1" dirty="0" smtClean="0">
                <a:latin typeface="Arial" panose="020B0604020202020204" pitchFamily="34" charset="0"/>
                <a:cs typeface="Arial" panose="020B0604020202020204" pitchFamily="34" charset="0"/>
              </a:rPr>
              <a:t>           </a:t>
            </a:r>
            <a:r>
              <a:rPr lang="ru-RU" altLang="ru-RU" sz="1800" b="1" dirty="0" smtClean="0">
                <a:solidFill>
                  <a:srgbClr val="000099"/>
                </a:solidFill>
                <a:latin typeface="Arial" panose="020B0604020202020204" pitchFamily="34" charset="0"/>
                <a:cs typeface="Arial" panose="020B0604020202020204" pitchFamily="34" charset="0"/>
              </a:rPr>
              <a:t>«Картинки с выставки»</a:t>
            </a:r>
            <a:r>
              <a:rPr lang="ru-RU" altLang="ru-RU" sz="1800" b="1" dirty="0" smtClean="0">
                <a:latin typeface="Arial" panose="020B0604020202020204" pitchFamily="34" charset="0"/>
                <a:cs typeface="Arial" panose="020B0604020202020204" pitchFamily="34" charset="0"/>
              </a:rPr>
              <a:t> - один из лучших шедевров в русской фортепианной музыке (1874). По форме это сюита, состоящая из десяти пьес, каждая из которых отражает содержание одной из картин художника Виктора Александровича Гартмана.</a:t>
            </a:r>
          </a:p>
        </p:txBody>
      </p:sp>
      <p:sp>
        <p:nvSpPr>
          <p:cNvPr id="4101" name="Содержимое 3"/>
          <p:cNvSpPr>
            <a:spLocks noGrp="1"/>
          </p:cNvSpPr>
          <p:nvPr>
            <p:ph sz="half" idx="2"/>
          </p:nvPr>
        </p:nvSpPr>
        <p:spPr>
          <a:xfrm>
            <a:off x="1576388" y="849313"/>
            <a:ext cx="7415212" cy="1509712"/>
          </a:xfrm>
        </p:spPr>
        <p:txBody>
          <a:bodyPr>
            <a:normAutofit lnSpcReduction="10000"/>
          </a:bodyPr>
          <a:lstStyle/>
          <a:p>
            <a:pPr algn="just" eaLnBrk="1" hangingPunct="1">
              <a:buFontTx/>
              <a:buNone/>
            </a:pPr>
            <a:r>
              <a:rPr lang="ru-RU" altLang="ru-RU" sz="1600" b="1" dirty="0" smtClean="0">
                <a:solidFill>
                  <a:srgbClr val="000099"/>
                </a:solidFill>
                <a:latin typeface="Arial" charset="0"/>
                <a:cs typeface="Arial" charset="0"/>
              </a:rPr>
              <a:t>        Для Модеста Петровича Мусоргского Виктор Гартман являлся очень близким другом, поэтому внезапная смерть Гартмана потрясла композитора. Через год после этого трагического события была проведена выставка картин Виктора Гартмана, посвящённая его памяти. Однако лучшим памятником художнику стал фортепианный  цикл, написанный его другом.</a:t>
            </a:r>
          </a:p>
        </p:txBody>
      </p:sp>
      <p:sp>
        <p:nvSpPr>
          <p:cNvPr id="4102" name="Прямоугольник 6"/>
          <p:cNvSpPr>
            <a:spLocks noChangeArrowheads="1"/>
          </p:cNvSpPr>
          <p:nvPr/>
        </p:nvSpPr>
        <p:spPr bwMode="auto">
          <a:xfrm>
            <a:off x="76200" y="5032375"/>
            <a:ext cx="8915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altLang="ru-RU" sz="1600" b="1" dirty="0">
                <a:solidFill>
                  <a:schemeClr val="bg1"/>
                </a:solidFill>
                <a:latin typeface="Arial" panose="020B0604020202020204" pitchFamily="34" charset="0"/>
                <a:cs typeface="Arial" panose="020B0604020202020204" pitchFamily="34" charset="0"/>
              </a:rPr>
              <a:t>  Творчество Мусоргского  было особенно близко Святославу Рихтеру.   Интерпретация Рихтером цикла пьес "Картинки с выставки" настолько интересна, ярка и самобытна, что сложно представить себе исполнителя, который мог бы в этом шедевре «переиграть» самого Святослава Рихтера!</a:t>
            </a:r>
          </a:p>
        </p:txBody>
      </p:sp>
      <p:pic>
        <p:nvPicPr>
          <p:cNvPr id="4103" name="Picture 7" descr="C:\Users\User\Desktop\для проекта\картины-222\мусоргский_compress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044" y="639264"/>
            <a:ext cx="1219200"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9" descr="C:\Users\User\Desktop\для проекта\картины-222\рихтер_compress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5463" y="2515413"/>
            <a:ext cx="2927350" cy="25019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105" name="Picture 10" descr="C:\Users\User\Desktop\для проекта\картины-222\гартман_compress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5681" y="2515413"/>
            <a:ext cx="1695450" cy="25019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106" name="Прямоугольник 12"/>
          <p:cNvSpPr>
            <a:spLocks noChangeArrowheads="1"/>
          </p:cNvSpPr>
          <p:nvPr/>
        </p:nvSpPr>
        <p:spPr bwMode="auto">
          <a:xfrm>
            <a:off x="5759450" y="2359025"/>
            <a:ext cx="1425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1600" b="1" i="1">
                <a:solidFill>
                  <a:schemeClr val="bg1"/>
                </a:solidFill>
              </a:rPr>
              <a:t>                         Рихтер</a:t>
            </a:r>
          </a:p>
        </p:txBody>
      </p:sp>
      <p:sp>
        <p:nvSpPr>
          <p:cNvPr id="14" name="Прямоугольник 13"/>
          <p:cNvSpPr/>
          <p:nvPr/>
        </p:nvSpPr>
        <p:spPr>
          <a:xfrm>
            <a:off x="7262813" y="4067175"/>
            <a:ext cx="1181100" cy="830263"/>
          </a:xfrm>
          <a:prstGeom prst="rect">
            <a:avLst/>
          </a:prstGeom>
        </p:spPr>
        <p:txBody>
          <a:bodyPr>
            <a:spAutoFit/>
          </a:bodyPr>
          <a:lstStyle/>
          <a:p>
            <a:pPr>
              <a:defRPr/>
            </a:pPr>
            <a:r>
              <a:rPr lang="ru-RU" dirty="0">
                <a:solidFill>
                  <a:schemeClr val="bg2">
                    <a:lumMod val="75000"/>
                  </a:schemeClr>
                </a:solidFill>
              </a:rPr>
              <a:t>                              </a:t>
            </a:r>
            <a:r>
              <a:rPr lang="ru-RU" sz="1600" b="1" i="1" dirty="0">
                <a:solidFill>
                  <a:schemeClr val="bg1"/>
                </a:solidFill>
              </a:rPr>
              <a:t>Гартман</a:t>
            </a:r>
            <a:endParaRPr lang="ru-RU" b="1" i="1" dirty="0">
              <a:solidFill>
                <a:schemeClr val="bg1"/>
              </a:solidFill>
            </a:endParaRPr>
          </a:p>
        </p:txBody>
      </p:sp>
      <p:sp>
        <p:nvSpPr>
          <p:cNvPr id="12" name="Прямоугольник 11"/>
          <p:cNvSpPr/>
          <p:nvPr/>
        </p:nvSpPr>
        <p:spPr>
          <a:xfrm>
            <a:off x="611560" y="6276687"/>
            <a:ext cx="8814792" cy="584775"/>
          </a:xfrm>
          <a:prstGeom prst="rect">
            <a:avLst/>
          </a:prstGeom>
        </p:spPr>
        <p:txBody>
          <a:bodyPr wrap="square">
            <a:spAutoFit/>
          </a:bodyPr>
          <a:lstStyle/>
          <a:p>
            <a:pPr eaLnBrk="1" fontAlgn="auto" hangingPunct="1">
              <a:spcAft>
                <a:spcPts val="0"/>
              </a:spcAft>
              <a:defRPr/>
            </a:pPr>
            <a:endParaRPr lang="ru-RU" altLang="ru-RU" sz="1400" b="1" i="1" dirty="0">
              <a:solidFill>
                <a:schemeClr val="bg1"/>
              </a:solidFill>
            </a:endParaRPr>
          </a:p>
          <a:p>
            <a:pPr eaLnBrk="1" fontAlgn="auto" hangingPunct="1">
              <a:spcAft>
                <a:spcPts val="0"/>
              </a:spcAft>
              <a:defRPr/>
            </a:pPr>
            <a:endParaRPr lang="ru-RU" altLang="ru-RU" dirty="0">
              <a:solidFill>
                <a:schemeClr val="bg1"/>
              </a:solidFill>
            </a:endParaRPr>
          </a:p>
        </p:txBody>
      </p:sp>
    </p:spTree>
    <p:extLst>
      <p:ext uri="{BB962C8B-B14F-4D97-AF65-F5344CB8AC3E}">
        <p14:creationId xmlns:p14="http://schemas.microsoft.com/office/powerpoint/2010/main" val="2725757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Прямоугольник 2"/>
          <p:cNvSpPr>
            <a:spLocks noChangeArrowheads="1"/>
          </p:cNvSpPr>
          <p:nvPr/>
        </p:nvSpPr>
        <p:spPr bwMode="auto">
          <a:xfrm>
            <a:off x="1550177" y="622300"/>
            <a:ext cx="722372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r>
              <a:rPr lang="ru-RU" altLang="ru-RU" sz="1800" b="1" dirty="0" smtClean="0">
                <a:latin typeface="Arial" panose="020B0604020202020204" pitchFamily="34" charset="0"/>
                <a:cs typeface="Arial" panose="020B0604020202020204" pitchFamily="34" charset="0"/>
              </a:rPr>
              <a:t>Идея создания музыкального  цикла </a:t>
            </a:r>
            <a:r>
              <a:rPr lang="ru-RU" altLang="ru-RU" sz="1800" b="1" dirty="0">
                <a:latin typeface="Arial" panose="020B0604020202020204" pitchFamily="34" charset="0"/>
                <a:cs typeface="Arial" panose="020B0604020202020204" pitchFamily="34" charset="0"/>
              </a:rPr>
              <a:t>появилась у Мусоргского во время посещения выставки, и уже через три недели цикл был готов! Некоторые картины даже сложно назвать именно картинами. Это скорее зарисовки, эскизы, иногда просто намётки к театральным костюмам.</a:t>
            </a:r>
          </a:p>
        </p:txBody>
      </p:sp>
      <p:sp>
        <p:nvSpPr>
          <p:cNvPr id="10244" name="Прямоугольник 4"/>
          <p:cNvSpPr>
            <a:spLocks noChangeArrowheads="1"/>
          </p:cNvSpPr>
          <p:nvPr/>
        </p:nvSpPr>
        <p:spPr bwMode="auto">
          <a:xfrm>
            <a:off x="303635" y="2158385"/>
            <a:ext cx="7122734" cy="1323439"/>
          </a:xfrm>
          <a:prstGeom prst="rect">
            <a:avLst/>
          </a:prstGeom>
          <a:noFill/>
          <a:ln w="9525">
            <a:noFill/>
            <a:miter lim="800000"/>
            <a:headEnd/>
            <a:tailEnd/>
          </a:ln>
        </p:spPr>
        <p:txBody>
          <a:bodyPr wrap="square">
            <a:spAutoFit/>
          </a:bodyPr>
          <a:lstStyle/>
          <a:p>
            <a:pPr algn="just" eaLnBrk="1" hangingPunct="1">
              <a:defRPr/>
            </a:pPr>
            <a:r>
              <a:rPr lang="ru-RU" altLang="ru-RU" sz="1600" b="1" dirty="0" smtClean="0">
                <a:solidFill>
                  <a:schemeClr val="tx2">
                    <a:lumMod val="10000"/>
                  </a:schemeClr>
                </a:solidFill>
                <a:latin typeface="Arial" panose="020B0604020202020204" pitchFamily="34" charset="0"/>
                <a:cs typeface="Arial" panose="020B0604020202020204" pitchFamily="34" charset="0"/>
              </a:rPr>
              <a:t>Картинка «</a:t>
            </a:r>
            <a:r>
              <a:rPr lang="ru-RU" altLang="ru-RU" sz="1600" b="1" dirty="0">
                <a:solidFill>
                  <a:schemeClr val="tx2">
                    <a:lumMod val="10000"/>
                  </a:schemeClr>
                </a:solidFill>
                <a:latin typeface="Arial" panose="020B0604020202020204" pitchFamily="34" charset="0"/>
                <a:cs typeface="Arial" panose="020B0604020202020204" pitchFamily="34" charset="0"/>
              </a:rPr>
              <a:t>Гном»</a:t>
            </a:r>
            <a:r>
              <a:rPr lang="ru-RU" altLang="ru-RU" sz="1600" b="1" dirty="0">
                <a:solidFill>
                  <a:srgbClr val="663300"/>
                </a:solidFill>
                <a:latin typeface="Arial" panose="020B0604020202020204" pitchFamily="34" charset="0"/>
                <a:cs typeface="Arial" panose="020B0604020202020204" pitchFamily="34" charset="0"/>
              </a:rPr>
              <a:t>.</a:t>
            </a:r>
          </a:p>
          <a:p>
            <a:pPr algn="just" eaLnBrk="1" hangingPunct="1">
              <a:defRPr/>
            </a:pPr>
            <a:r>
              <a:rPr lang="ru-RU" altLang="ru-RU" sz="1600" dirty="0">
                <a:solidFill>
                  <a:srgbClr val="663300"/>
                </a:solidFill>
              </a:rPr>
              <a:t> </a:t>
            </a:r>
            <a:r>
              <a:rPr lang="ru-RU" altLang="ru-RU" sz="1600" dirty="0"/>
              <a:t>У </a:t>
            </a:r>
            <a:r>
              <a:rPr lang="ru-RU" altLang="ru-RU" sz="1600" dirty="0" smtClean="0"/>
              <a:t>Гартмана </a:t>
            </a:r>
            <a:r>
              <a:rPr lang="ru-RU" altLang="ru-RU" sz="1600" dirty="0"/>
              <a:t>гном представлен в виде ёлочной игрушки. </a:t>
            </a:r>
            <a:r>
              <a:rPr lang="ru-RU" altLang="ru-RU" sz="1600" dirty="0" smtClean="0"/>
              <a:t>Мусоргский  </a:t>
            </a:r>
            <a:r>
              <a:rPr lang="ru-RU" altLang="ru-RU" sz="1600" dirty="0"/>
              <a:t>доводит до слушателя образ  смешного </a:t>
            </a:r>
            <a:r>
              <a:rPr lang="ru-RU" altLang="ru-RU" sz="1600" dirty="0" smtClean="0"/>
              <a:t>существа, наделённого </a:t>
            </a:r>
            <a:r>
              <a:rPr lang="ru-RU" altLang="ru-RU" sz="1600" dirty="0"/>
              <a:t>человеческими чувствами</a:t>
            </a:r>
            <a:r>
              <a:rPr lang="ru-RU" altLang="ru-RU" sz="1600" dirty="0" smtClean="0"/>
              <a:t>.</a:t>
            </a:r>
            <a:endParaRPr lang="ru-RU" altLang="ru-RU" sz="1600" dirty="0"/>
          </a:p>
          <a:p>
            <a:pPr algn="just" eaLnBrk="1" hangingPunct="1">
              <a:defRPr/>
            </a:pPr>
            <a:endParaRPr lang="ru-RU" altLang="ru-RU" sz="1600" dirty="0"/>
          </a:p>
        </p:txBody>
      </p:sp>
      <p:pic>
        <p:nvPicPr>
          <p:cNvPr id="5125" name="Picture 5" descr="C:\Users\User\Desktop\Caesium_ave\DSCF483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7146" y="4978544"/>
            <a:ext cx="2398904" cy="179917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126" name="Picture 6" descr="C:\Users\User\Desktop\для проекта\картинки с выставки\костюм к балету_compress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096" y="4365104"/>
            <a:ext cx="904750" cy="11309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127" name="Picture 7" descr="C:\Users\User\Desktop\для проекта\картинки с выставки\прогулка_compress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320" y="522989"/>
            <a:ext cx="133096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C:\Users\User\Desktop\Caesium_ave\DSCF483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41736" y="3347669"/>
            <a:ext cx="1987306" cy="149047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5436096" y="5157192"/>
            <a:ext cx="883545" cy="307777"/>
          </a:xfrm>
          <a:prstGeom prst="rect">
            <a:avLst/>
          </a:prstGeom>
        </p:spPr>
        <p:txBody>
          <a:bodyPr wrap="square">
            <a:spAutoFit/>
          </a:bodyPr>
          <a:lstStyle/>
          <a:p>
            <a:pPr>
              <a:defRPr/>
            </a:pPr>
            <a:r>
              <a:rPr lang="ru-RU" sz="1400" b="1" dirty="0" smtClean="0">
                <a:solidFill>
                  <a:schemeClr val="bg1"/>
                </a:solidFill>
              </a:rPr>
              <a:t>Гартман</a:t>
            </a:r>
            <a:endParaRPr lang="ru-RU" sz="1400" b="1" dirty="0">
              <a:solidFill>
                <a:schemeClr val="bg1"/>
              </a:solidFill>
            </a:endParaRPr>
          </a:p>
        </p:txBody>
      </p:sp>
      <p:sp>
        <p:nvSpPr>
          <p:cNvPr id="5130" name="Прямоугольник 9"/>
          <p:cNvSpPr>
            <a:spLocks noChangeArrowheads="1"/>
          </p:cNvSpPr>
          <p:nvPr/>
        </p:nvSpPr>
        <p:spPr bwMode="auto">
          <a:xfrm>
            <a:off x="7735389" y="5076300"/>
            <a:ext cx="130066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altLang="ru-RU" sz="1400" dirty="0" err="1">
                <a:solidFill>
                  <a:schemeClr val="bg1"/>
                </a:solidFill>
              </a:rPr>
              <a:t>Шилина</a:t>
            </a:r>
            <a:r>
              <a:rPr lang="ru-RU" altLang="ru-RU" sz="1400" dirty="0">
                <a:solidFill>
                  <a:schemeClr val="bg1"/>
                </a:solidFill>
              </a:rPr>
              <a:t> Юля</a:t>
            </a:r>
          </a:p>
        </p:txBody>
      </p:sp>
      <p:sp>
        <p:nvSpPr>
          <p:cNvPr id="11" name="Прямоугольник 10"/>
          <p:cNvSpPr/>
          <p:nvPr/>
        </p:nvSpPr>
        <p:spPr>
          <a:xfrm>
            <a:off x="6817604" y="3470805"/>
            <a:ext cx="1954955" cy="307975"/>
          </a:xfrm>
          <a:prstGeom prst="rect">
            <a:avLst/>
          </a:prstGeom>
        </p:spPr>
        <p:txBody>
          <a:bodyPr wrap="square">
            <a:spAutoFit/>
          </a:bodyPr>
          <a:lstStyle/>
          <a:p>
            <a:pPr>
              <a:defRPr/>
            </a:pPr>
            <a:r>
              <a:rPr lang="ru-RU" sz="1400" b="1" dirty="0" err="1">
                <a:solidFill>
                  <a:schemeClr val="bg1"/>
                </a:solidFill>
              </a:rPr>
              <a:t>Сырокваш</a:t>
            </a:r>
            <a:r>
              <a:rPr lang="ru-RU" sz="1400" b="1" dirty="0">
                <a:solidFill>
                  <a:schemeClr val="bg1"/>
                </a:solidFill>
              </a:rPr>
              <a:t> Александра</a:t>
            </a:r>
          </a:p>
        </p:txBody>
      </p:sp>
      <p:pic>
        <p:nvPicPr>
          <p:cNvPr id="5132" name="Picture 9" descr="C:\Users\User\Desktop\Caesium_ave\DSCF483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95809" y="1777558"/>
            <a:ext cx="1140507" cy="152067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133" name="Прямоугольник 12"/>
          <p:cNvSpPr>
            <a:spLocks noChangeArrowheads="1"/>
          </p:cNvSpPr>
          <p:nvPr/>
        </p:nvSpPr>
        <p:spPr bwMode="auto">
          <a:xfrm>
            <a:off x="7592556" y="2770888"/>
            <a:ext cx="11800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altLang="ru-RU" sz="1400" dirty="0" err="1">
                <a:solidFill>
                  <a:schemeClr val="bg1"/>
                </a:solidFill>
              </a:rPr>
              <a:t>Шилина</a:t>
            </a:r>
            <a:r>
              <a:rPr lang="ru-RU" altLang="ru-RU" sz="1400" dirty="0">
                <a:solidFill>
                  <a:schemeClr val="bg1"/>
                </a:solidFill>
              </a:rPr>
              <a:t> Юля</a:t>
            </a:r>
          </a:p>
        </p:txBody>
      </p:sp>
      <p:sp>
        <p:nvSpPr>
          <p:cNvPr id="16" name="Заголовок 1"/>
          <p:cNvSpPr txBox="1">
            <a:spLocks/>
          </p:cNvSpPr>
          <p:nvPr/>
        </p:nvSpPr>
        <p:spPr>
          <a:xfrm>
            <a:off x="342900" y="117475"/>
            <a:ext cx="8382000" cy="7334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altLang="ru-RU" sz="2000" b="1" dirty="0" smtClean="0">
                <a:solidFill>
                  <a:srgbClr val="000099"/>
                </a:solidFill>
                <a:latin typeface="Arial Black" pitchFamily="34" charset="0"/>
              </a:rPr>
              <a:t>«Картинки с выставки»: Мусоргский — Гартман - Рихтер</a:t>
            </a:r>
          </a:p>
        </p:txBody>
      </p:sp>
      <p:sp>
        <p:nvSpPr>
          <p:cNvPr id="2" name="Прямоугольник 1"/>
          <p:cNvSpPr/>
          <p:nvPr/>
        </p:nvSpPr>
        <p:spPr>
          <a:xfrm>
            <a:off x="269317" y="3080648"/>
            <a:ext cx="6769100" cy="1200329"/>
          </a:xfrm>
          <a:prstGeom prst="rect">
            <a:avLst/>
          </a:prstGeom>
        </p:spPr>
        <p:txBody>
          <a:bodyPr wrap="square">
            <a:spAutoFit/>
          </a:bodyPr>
          <a:lstStyle/>
          <a:p>
            <a:pPr algn="just">
              <a:defRPr/>
            </a:pPr>
            <a:r>
              <a:rPr lang="ru-RU" altLang="ru-RU" b="1" dirty="0">
                <a:solidFill>
                  <a:schemeClr val="tx2">
                    <a:lumMod val="10000"/>
                  </a:schemeClr>
                </a:solidFill>
              </a:rPr>
              <a:t>Картина </a:t>
            </a:r>
            <a:r>
              <a:rPr lang="ru-RU" altLang="ru-RU" b="1" dirty="0" smtClean="0">
                <a:solidFill>
                  <a:schemeClr val="tx2">
                    <a:lumMod val="10000"/>
                  </a:schemeClr>
                </a:solidFill>
              </a:rPr>
              <a:t>«</a:t>
            </a:r>
            <a:r>
              <a:rPr lang="ru-RU" altLang="ru-RU" b="1" dirty="0">
                <a:solidFill>
                  <a:schemeClr val="tx2">
                    <a:lumMod val="10000"/>
                  </a:schemeClr>
                </a:solidFill>
              </a:rPr>
              <a:t>Старый замок».</a:t>
            </a:r>
          </a:p>
          <a:p>
            <a:pPr algn="just">
              <a:defRPr/>
            </a:pPr>
            <a:r>
              <a:rPr lang="ru-RU" altLang="ru-RU" dirty="0"/>
              <a:t> Музыка  даёт нам ощущение средневековой атмосферы</a:t>
            </a:r>
            <a:r>
              <a:rPr lang="ru-RU" altLang="ru-RU" dirty="0" smtClean="0"/>
              <a:t>.</a:t>
            </a:r>
            <a:endParaRPr lang="ru-RU" altLang="ru-RU" dirty="0"/>
          </a:p>
          <a:p>
            <a:pPr algn="just">
              <a:defRPr/>
            </a:pPr>
            <a:r>
              <a:rPr lang="ru-RU" altLang="ru-RU" b="1" dirty="0" smtClean="0">
                <a:solidFill>
                  <a:schemeClr val="tx2">
                    <a:lumMod val="10000"/>
                  </a:schemeClr>
                </a:solidFill>
              </a:rPr>
              <a:t>Картина «</a:t>
            </a:r>
            <a:r>
              <a:rPr lang="ru-RU" altLang="ru-RU" b="1" dirty="0" err="1">
                <a:solidFill>
                  <a:schemeClr val="tx2">
                    <a:lumMod val="10000"/>
                  </a:schemeClr>
                </a:solidFill>
              </a:rPr>
              <a:t>Тюильрийский</a:t>
            </a:r>
            <a:r>
              <a:rPr lang="ru-RU" altLang="ru-RU" b="1" dirty="0">
                <a:solidFill>
                  <a:schemeClr val="tx2">
                    <a:lumMod val="10000"/>
                  </a:schemeClr>
                </a:solidFill>
              </a:rPr>
              <a:t> сад</a:t>
            </a:r>
            <a:r>
              <a:rPr lang="ru-RU" altLang="ru-RU" b="1" dirty="0" smtClean="0">
                <a:solidFill>
                  <a:schemeClr val="tx2">
                    <a:lumMod val="10000"/>
                  </a:schemeClr>
                </a:solidFill>
              </a:rPr>
              <a:t>».</a:t>
            </a:r>
          </a:p>
          <a:p>
            <a:pPr algn="just">
              <a:defRPr/>
            </a:pPr>
            <a:r>
              <a:rPr lang="ru-RU" altLang="ru-RU" dirty="0" smtClean="0"/>
              <a:t>Ссора </a:t>
            </a:r>
            <a:r>
              <a:rPr lang="ru-RU" altLang="ru-RU" dirty="0"/>
              <a:t>детей после игры</a:t>
            </a:r>
            <a:r>
              <a:rPr lang="ru-RU" altLang="ru-RU" dirty="0" smtClean="0"/>
              <a:t>.</a:t>
            </a:r>
            <a:endParaRPr lang="ru-RU" altLang="ru-RU" dirty="0"/>
          </a:p>
        </p:txBody>
      </p:sp>
      <p:sp>
        <p:nvSpPr>
          <p:cNvPr id="3" name="Прямоугольник 2"/>
          <p:cNvSpPr/>
          <p:nvPr/>
        </p:nvSpPr>
        <p:spPr>
          <a:xfrm>
            <a:off x="241689" y="4179391"/>
            <a:ext cx="4572000" cy="1477328"/>
          </a:xfrm>
          <a:prstGeom prst="rect">
            <a:avLst/>
          </a:prstGeom>
        </p:spPr>
        <p:txBody>
          <a:bodyPr>
            <a:spAutoFit/>
          </a:bodyPr>
          <a:lstStyle/>
          <a:p>
            <a:pPr algn="just">
              <a:defRPr/>
            </a:pPr>
            <a:r>
              <a:rPr lang="ru-RU" altLang="ru-RU" b="1" dirty="0"/>
              <a:t>Картина «Быдло»</a:t>
            </a:r>
            <a:r>
              <a:rPr lang="ru-RU" altLang="ru-RU" dirty="0"/>
              <a:t>.</a:t>
            </a:r>
            <a:r>
              <a:rPr lang="ru-RU" altLang="ru-RU" dirty="0">
                <a:solidFill>
                  <a:schemeClr val="bg2">
                    <a:lumMod val="50000"/>
                  </a:schemeClr>
                </a:solidFill>
              </a:rPr>
              <a:t> </a:t>
            </a:r>
            <a:r>
              <a:rPr lang="ru-RU" altLang="ru-RU" dirty="0" smtClean="0"/>
              <a:t>Гартман </a:t>
            </a:r>
            <a:r>
              <a:rPr lang="ru-RU" altLang="ru-RU" dirty="0"/>
              <a:t>изобразил телегу, запряжённую волами. В зарисовке Мусоргского чувствуется не только тяжесть самой повозки, но и тяжесть подневольной жизни крестьян</a:t>
            </a:r>
            <a:r>
              <a:rPr lang="ru-RU" altLang="ru-RU" dirty="0" smtClean="0"/>
              <a:t>.</a:t>
            </a:r>
            <a:endParaRPr lang="ru-RU" altLang="ru-RU" dirty="0"/>
          </a:p>
        </p:txBody>
      </p:sp>
      <p:sp>
        <p:nvSpPr>
          <p:cNvPr id="5" name="Прямоугольник 4"/>
          <p:cNvSpPr/>
          <p:nvPr/>
        </p:nvSpPr>
        <p:spPr>
          <a:xfrm>
            <a:off x="1323247" y="5624524"/>
            <a:ext cx="5259336" cy="923330"/>
          </a:xfrm>
          <a:prstGeom prst="rect">
            <a:avLst/>
          </a:prstGeom>
        </p:spPr>
        <p:txBody>
          <a:bodyPr wrap="square">
            <a:spAutoFit/>
          </a:bodyPr>
          <a:lstStyle/>
          <a:p>
            <a:pPr algn="just">
              <a:defRPr/>
            </a:pPr>
            <a:r>
              <a:rPr lang="ru-RU" altLang="ru-RU" b="1" dirty="0">
                <a:solidFill>
                  <a:schemeClr val="tx2">
                    <a:lumMod val="10000"/>
                  </a:schemeClr>
                </a:solidFill>
              </a:rPr>
              <a:t>Картина «Балет невылупившихся птенцов».</a:t>
            </a:r>
          </a:p>
          <a:p>
            <a:pPr algn="just">
              <a:defRPr/>
            </a:pPr>
            <a:r>
              <a:rPr lang="ru-RU" altLang="ru-RU" dirty="0">
                <a:solidFill>
                  <a:schemeClr val="tx2">
                    <a:lumMod val="10000"/>
                  </a:schemeClr>
                </a:solidFill>
              </a:rPr>
              <a:t> </a:t>
            </a:r>
            <a:r>
              <a:rPr lang="ru-RU" altLang="ru-RU" dirty="0"/>
              <a:t>У </a:t>
            </a:r>
            <a:r>
              <a:rPr lang="ru-RU" altLang="ru-RU" dirty="0" smtClean="0"/>
              <a:t>Гартмана  - это </a:t>
            </a:r>
            <a:r>
              <a:rPr lang="ru-RU" altLang="ru-RU" dirty="0"/>
              <a:t>эскиз к балетным </a:t>
            </a:r>
            <a:r>
              <a:rPr lang="ru-RU" altLang="ru-RU" dirty="0" smtClean="0"/>
              <a:t>костюмам для </a:t>
            </a:r>
            <a:r>
              <a:rPr lang="ru-RU" altLang="ru-RU" dirty="0"/>
              <a:t>танцев птенцов </a:t>
            </a:r>
            <a:r>
              <a:rPr lang="ru-RU" altLang="ru-RU" dirty="0" smtClean="0"/>
              <a:t>канарейки.</a:t>
            </a:r>
            <a:endParaRPr lang="ru-RU" dirty="0"/>
          </a:p>
        </p:txBody>
      </p:sp>
    </p:spTree>
    <p:extLst>
      <p:ext uri="{BB962C8B-B14F-4D97-AF65-F5344CB8AC3E}">
        <p14:creationId xmlns:p14="http://schemas.microsoft.com/office/powerpoint/2010/main" val="2542242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Содержимое 1"/>
          <p:cNvSpPr>
            <a:spLocks noGrp="1"/>
          </p:cNvSpPr>
          <p:nvPr>
            <p:ph idx="1"/>
          </p:nvPr>
        </p:nvSpPr>
        <p:spPr>
          <a:xfrm>
            <a:off x="381000" y="914400"/>
            <a:ext cx="8229600" cy="4572000"/>
          </a:xfrm>
        </p:spPr>
        <p:txBody>
          <a:bodyPr rtlCol="0">
            <a:normAutofit/>
          </a:bodyPr>
          <a:lstStyle/>
          <a:p>
            <a:pPr eaLnBrk="1" fontAlgn="auto" hangingPunct="1">
              <a:spcAft>
                <a:spcPts val="0"/>
              </a:spcAft>
              <a:buFont typeface="Wingdings 2" panose="05020102010507070707" pitchFamily="18" charset="2"/>
              <a:buNone/>
              <a:defRPr/>
            </a:pPr>
            <a:endParaRPr lang="ru-RU" altLang="ru-RU" sz="1600" dirty="0" smtClean="0"/>
          </a:p>
          <a:p>
            <a:pPr eaLnBrk="1" fontAlgn="auto" hangingPunct="1">
              <a:spcAft>
                <a:spcPts val="0"/>
              </a:spcAft>
              <a:buFont typeface="Wingdings 2" panose="05020102010507070707" pitchFamily="18" charset="2"/>
              <a:buNone/>
              <a:defRPr/>
            </a:pPr>
            <a:endParaRPr lang="ru-RU" altLang="ru-RU" sz="1600" dirty="0" smtClean="0"/>
          </a:p>
          <a:p>
            <a:pPr eaLnBrk="1" fontAlgn="auto" hangingPunct="1">
              <a:spcAft>
                <a:spcPts val="0"/>
              </a:spcAft>
              <a:buFont typeface="Wingdings 2" panose="05020102010507070707" pitchFamily="18" charset="2"/>
              <a:buNone/>
              <a:defRPr/>
            </a:pPr>
            <a:endParaRPr lang="ru-RU" altLang="ru-RU" sz="1600" dirty="0" smtClean="0"/>
          </a:p>
          <a:p>
            <a:pPr eaLnBrk="1" fontAlgn="auto" hangingPunct="1">
              <a:spcAft>
                <a:spcPts val="0"/>
              </a:spcAft>
              <a:buFont typeface="Wingdings 2" panose="05020102010507070707" pitchFamily="18" charset="2"/>
              <a:buNone/>
              <a:defRPr/>
            </a:pPr>
            <a:endParaRPr lang="ru-RU" sz="1600" dirty="0"/>
          </a:p>
        </p:txBody>
      </p:sp>
      <p:sp>
        <p:nvSpPr>
          <p:cNvPr id="6148" name="Прямоугольник 3"/>
          <p:cNvSpPr>
            <a:spLocks noChangeArrowheads="1"/>
          </p:cNvSpPr>
          <p:nvPr/>
        </p:nvSpPr>
        <p:spPr bwMode="auto">
          <a:xfrm>
            <a:off x="276750" y="3636990"/>
            <a:ext cx="503011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ru-RU" altLang="ru-RU" sz="1400" b="1" dirty="0">
                <a:latin typeface="Arial" panose="020B0604020202020204" pitchFamily="34" charset="0"/>
                <a:cs typeface="Arial" panose="020B0604020202020204" pitchFamily="34" charset="0"/>
              </a:rPr>
              <a:t>  </a:t>
            </a:r>
            <a:r>
              <a:rPr lang="ru-RU" altLang="ru-RU" sz="1400" b="1" dirty="0" smtClean="0">
                <a:latin typeface="Arial" panose="020B0604020202020204" pitchFamily="34" charset="0"/>
                <a:cs typeface="Arial" panose="020B0604020202020204" pitchFamily="34" charset="0"/>
              </a:rPr>
              <a:t>Картина «Богатырские ворота» </a:t>
            </a:r>
            <a:r>
              <a:rPr lang="ru-RU" altLang="ru-RU" sz="1400" b="1" dirty="0">
                <a:latin typeface="Arial" panose="020B0604020202020204" pitchFamily="34" charset="0"/>
                <a:cs typeface="Arial" panose="020B0604020202020204" pitchFamily="34" charset="0"/>
              </a:rPr>
              <a:t>представляет собой проект Киевских ворот. Эти ворота так и не были построены, однако планировалось их строительство после неудачного покушения на  Императора Александра ІІ и его чудесного спасения. Пьеса Мусоргского звучит, как торжество православия, весьма реалистично изображая торжественный колокольный перезвон.</a:t>
            </a:r>
          </a:p>
        </p:txBody>
      </p:sp>
      <p:pic>
        <p:nvPicPr>
          <p:cNvPr id="6149" name="Picture 2" descr="C:\Users\User\Desktop\Caesium_ave\DSCF48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6370" y="1715646"/>
            <a:ext cx="2225230" cy="180799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150" name="Picture 4" descr="C:\Users\User\Desktop\для проекта\картинки с выставки\ворота богатырские_compress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6862" y="1671497"/>
            <a:ext cx="1401242" cy="182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6" descr="C:\Users\User\Desktop\Caesium_ave\DSCF484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096" y="3717032"/>
            <a:ext cx="3541851" cy="26563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153" name="Picture 7" descr="C:\Users\User\Desktop\Caesium_ave\DSCF485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2925" y="842723"/>
            <a:ext cx="3829267" cy="253478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7010400" y="3429000"/>
            <a:ext cx="915988" cy="307975"/>
          </a:xfrm>
          <a:prstGeom prst="rect">
            <a:avLst/>
          </a:prstGeom>
        </p:spPr>
        <p:txBody>
          <a:bodyPr wrap="none">
            <a:spAutoFit/>
          </a:bodyPr>
          <a:lstStyle/>
          <a:p>
            <a:pPr>
              <a:defRPr/>
            </a:pPr>
            <a:r>
              <a:rPr lang="ru-RU" sz="1400" b="1" dirty="0">
                <a:solidFill>
                  <a:schemeClr val="bg2">
                    <a:lumMod val="75000"/>
                  </a:schemeClr>
                </a:solidFill>
              </a:rPr>
              <a:t>Гартман</a:t>
            </a:r>
          </a:p>
        </p:txBody>
      </p:sp>
      <p:sp>
        <p:nvSpPr>
          <p:cNvPr id="13" name="Прямоугольник 12"/>
          <p:cNvSpPr/>
          <p:nvPr/>
        </p:nvSpPr>
        <p:spPr>
          <a:xfrm>
            <a:off x="4114006" y="1813249"/>
            <a:ext cx="915988" cy="307975"/>
          </a:xfrm>
          <a:prstGeom prst="rect">
            <a:avLst/>
          </a:prstGeom>
        </p:spPr>
        <p:txBody>
          <a:bodyPr wrap="none">
            <a:spAutoFit/>
          </a:bodyPr>
          <a:lstStyle/>
          <a:p>
            <a:pPr>
              <a:defRPr/>
            </a:pPr>
            <a:r>
              <a:rPr lang="ru-RU" sz="1400" b="1" dirty="0">
                <a:solidFill>
                  <a:schemeClr val="bg2">
                    <a:lumMod val="75000"/>
                  </a:schemeClr>
                </a:solidFill>
              </a:rPr>
              <a:t>Гартман</a:t>
            </a:r>
          </a:p>
        </p:txBody>
      </p:sp>
      <p:sp>
        <p:nvSpPr>
          <p:cNvPr id="6157" name="Прямоугольник 13"/>
          <p:cNvSpPr>
            <a:spLocks noChangeArrowheads="1"/>
          </p:cNvSpPr>
          <p:nvPr/>
        </p:nvSpPr>
        <p:spPr bwMode="auto">
          <a:xfrm>
            <a:off x="4927816" y="842724"/>
            <a:ext cx="40637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altLang="ru-RU" dirty="0">
                <a:solidFill>
                  <a:schemeClr val="bg1"/>
                </a:solidFill>
                <a:latin typeface="Arial Black" panose="020B0A04020102020204" pitchFamily="34" charset="0"/>
              </a:rPr>
              <a:t>Выставка детских рисунков</a:t>
            </a:r>
          </a:p>
        </p:txBody>
      </p:sp>
      <p:sp>
        <p:nvSpPr>
          <p:cNvPr id="6158" name="Прямоугольник 14"/>
          <p:cNvSpPr>
            <a:spLocks noChangeArrowheads="1"/>
          </p:cNvSpPr>
          <p:nvPr/>
        </p:nvSpPr>
        <p:spPr bwMode="auto">
          <a:xfrm>
            <a:off x="7078088" y="3100506"/>
            <a:ext cx="16753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altLang="ru-RU" sz="1200" dirty="0" err="1">
                <a:solidFill>
                  <a:schemeClr val="bg1"/>
                </a:solidFill>
              </a:rPr>
              <a:t>Сырокваш</a:t>
            </a:r>
            <a:r>
              <a:rPr lang="ru-RU" altLang="ru-RU" sz="1200" dirty="0">
                <a:solidFill>
                  <a:schemeClr val="bg1"/>
                </a:solidFill>
              </a:rPr>
              <a:t> Александра</a:t>
            </a:r>
          </a:p>
        </p:txBody>
      </p:sp>
      <p:sp>
        <p:nvSpPr>
          <p:cNvPr id="19" name="Заголовок 1"/>
          <p:cNvSpPr txBox="1">
            <a:spLocks/>
          </p:cNvSpPr>
          <p:nvPr/>
        </p:nvSpPr>
        <p:spPr>
          <a:xfrm>
            <a:off x="342900" y="117475"/>
            <a:ext cx="8382000" cy="7334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altLang="ru-RU" sz="2000" b="1" dirty="0" smtClean="0">
                <a:solidFill>
                  <a:srgbClr val="000099"/>
                </a:solidFill>
                <a:latin typeface="Arial Black" pitchFamily="34" charset="0"/>
              </a:rPr>
              <a:t>«Картинки с выставки»: Мусоргский — Гартман - Рихтер</a:t>
            </a:r>
          </a:p>
        </p:txBody>
      </p:sp>
      <p:pic>
        <p:nvPicPr>
          <p:cNvPr id="20" name="Picture 3" descr="C:\Users\User\Desktop\Caesium_ave\DSCF484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15816" y="5301208"/>
            <a:ext cx="1295400" cy="9715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1" name="Прямоугольник 8"/>
          <p:cNvSpPr>
            <a:spLocks noChangeArrowheads="1"/>
          </p:cNvSpPr>
          <p:nvPr/>
        </p:nvSpPr>
        <p:spPr bwMode="auto">
          <a:xfrm>
            <a:off x="971600" y="5517232"/>
            <a:ext cx="187394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sz="1000" dirty="0" smtClean="0">
                <a:solidFill>
                  <a:schemeClr val="bg1"/>
                </a:solidFill>
              </a:rPr>
              <a:t>М</a:t>
            </a:r>
            <a:r>
              <a:rPr lang="ru-RU" altLang="ru-RU" sz="1000" dirty="0">
                <a:solidFill>
                  <a:schemeClr val="bg1"/>
                </a:solidFill>
              </a:rPr>
              <a:t>. Мусоргский  </a:t>
            </a:r>
          </a:p>
          <a:p>
            <a:pPr algn="ctr"/>
            <a:r>
              <a:rPr lang="ru-RU" altLang="ru-RU" sz="1000" dirty="0">
                <a:solidFill>
                  <a:schemeClr val="bg1"/>
                </a:solidFill>
              </a:rPr>
              <a:t>«Прогулка». </a:t>
            </a:r>
          </a:p>
          <a:p>
            <a:pPr algn="ctr"/>
            <a:r>
              <a:rPr lang="ru-RU" altLang="ru-RU" sz="1000" dirty="0">
                <a:solidFill>
                  <a:schemeClr val="bg1"/>
                </a:solidFill>
              </a:rPr>
              <a:t>Исполняет </a:t>
            </a:r>
            <a:r>
              <a:rPr lang="ru-RU" altLang="ru-RU" sz="1000" dirty="0" err="1">
                <a:solidFill>
                  <a:schemeClr val="bg1"/>
                </a:solidFill>
              </a:rPr>
              <a:t>Шилина</a:t>
            </a:r>
            <a:r>
              <a:rPr lang="ru-RU" altLang="ru-RU" sz="1000" dirty="0">
                <a:solidFill>
                  <a:schemeClr val="bg1"/>
                </a:solidFill>
              </a:rPr>
              <a:t> Ю.</a:t>
            </a:r>
          </a:p>
        </p:txBody>
      </p:sp>
      <p:sp>
        <p:nvSpPr>
          <p:cNvPr id="16" name="Прямоугольник 15"/>
          <p:cNvSpPr/>
          <p:nvPr/>
        </p:nvSpPr>
        <p:spPr>
          <a:xfrm>
            <a:off x="4788024" y="6273225"/>
            <a:ext cx="4355976" cy="584775"/>
          </a:xfrm>
          <a:prstGeom prst="rect">
            <a:avLst/>
          </a:prstGeom>
        </p:spPr>
        <p:txBody>
          <a:bodyPr wrap="square">
            <a:spAutoFit/>
          </a:bodyPr>
          <a:lstStyle/>
          <a:p>
            <a:pPr>
              <a:defRPr/>
            </a:pPr>
            <a:r>
              <a:rPr lang="ru-RU" altLang="ru-RU" sz="1600" b="1" dirty="0" smtClean="0">
                <a:solidFill>
                  <a:schemeClr val="bg1"/>
                </a:solidFill>
              </a:rPr>
              <a:t>Подготовили материал и нарисовали  </a:t>
            </a:r>
            <a:r>
              <a:rPr lang="ru-RU" altLang="ru-RU" sz="1600" b="1" i="1" dirty="0" smtClean="0">
                <a:solidFill>
                  <a:schemeClr val="bg1"/>
                </a:solidFill>
              </a:rPr>
              <a:t>рисунки учащиеся 2 класса </a:t>
            </a:r>
            <a:r>
              <a:rPr lang="ru-RU" altLang="ru-RU" sz="1600" b="1" i="1" dirty="0" err="1" smtClean="0">
                <a:solidFill>
                  <a:schemeClr val="bg1"/>
                </a:solidFill>
              </a:rPr>
              <a:t>Шилина</a:t>
            </a:r>
            <a:r>
              <a:rPr lang="ru-RU" altLang="ru-RU" sz="1600" b="1" i="1" dirty="0" smtClean="0">
                <a:solidFill>
                  <a:schemeClr val="bg1"/>
                </a:solidFill>
              </a:rPr>
              <a:t> Ю. и </a:t>
            </a:r>
            <a:r>
              <a:rPr lang="ru-RU" altLang="ru-RU" sz="1600" b="1" i="1" dirty="0" err="1" smtClean="0">
                <a:solidFill>
                  <a:schemeClr val="bg1"/>
                </a:solidFill>
              </a:rPr>
              <a:t>Сырокваш</a:t>
            </a:r>
            <a:r>
              <a:rPr lang="ru-RU" altLang="ru-RU" sz="1600" b="1" i="1" dirty="0" smtClean="0">
                <a:solidFill>
                  <a:schemeClr val="bg1"/>
                </a:solidFill>
              </a:rPr>
              <a:t> А.</a:t>
            </a:r>
            <a:endParaRPr lang="ru-RU" altLang="ru-RU" sz="1600" b="1" i="1" dirty="0">
              <a:solidFill>
                <a:schemeClr val="bg1"/>
              </a:solidFill>
            </a:endParaRPr>
          </a:p>
        </p:txBody>
      </p:sp>
    </p:spTree>
    <p:extLst>
      <p:ext uri="{BB962C8B-B14F-4D97-AF65-F5344CB8AC3E}">
        <p14:creationId xmlns:p14="http://schemas.microsoft.com/office/powerpoint/2010/main" val="1767730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53175" cy="6880239"/>
          </a:xfrm>
          <a:prstGeom prst="rect">
            <a:avLst/>
          </a:prstGeom>
        </p:spPr>
      </p:pic>
      <p:sp>
        <p:nvSpPr>
          <p:cNvPr id="11266" name="Заголовок 1"/>
          <p:cNvSpPr>
            <a:spLocks noGrp="1"/>
          </p:cNvSpPr>
          <p:nvPr>
            <p:ph type="title"/>
          </p:nvPr>
        </p:nvSpPr>
        <p:spPr/>
        <p:txBody>
          <a:bodyPr/>
          <a:lstStyle/>
          <a:p>
            <a:pPr eaLnBrk="1" hangingPunct="1"/>
            <a:r>
              <a:rPr lang="ru-RU" altLang="ru-RU" sz="2800" smtClean="0"/>
              <a:t>              </a:t>
            </a:r>
          </a:p>
        </p:txBody>
      </p:sp>
      <p:sp>
        <p:nvSpPr>
          <p:cNvPr id="11267" name="Содержимое 2"/>
          <p:cNvSpPr>
            <a:spLocks noGrp="1"/>
          </p:cNvSpPr>
          <p:nvPr>
            <p:ph sz="half" idx="1"/>
          </p:nvPr>
        </p:nvSpPr>
        <p:spPr>
          <a:xfrm>
            <a:off x="93" y="643135"/>
            <a:ext cx="8522146" cy="1008414"/>
          </a:xfrm>
        </p:spPr>
        <p:txBody>
          <a:bodyPr>
            <a:noAutofit/>
          </a:bodyPr>
          <a:lstStyle/>
          <a:p>
            <a:pPr algn="just" eaLnBrk="1" hangingPunct="1">
              <a:buFont typeface="Wingdings 2" pitchFamily="18" charset="2"/>
              <a:buNone/>
            </a:pPr>
            <a:r>
              <a:rPr lang="ru-RU" altLang="ru-RU" sz="1600" b="1" dirty="0" smtClean="0">
                <a:latin typeface="Arial" panose="020B0604020202020204" pitchFamily="34" charset="0"/>
                <a:cs typeface="Arial" panose="020B0604020202020204" pitchFamily="34" charset="0"/>
              </a:rPr>
              <a:t>         «Пастораль – это жанр в живописи и в музыке. В нём изображается спокойная сельская жизнь. Художники рисуют то, что они видят: природу, людей, занятых повседневными делами. Их картины умиротворённые и спокойные.</a:t>
            </a:r>
          </a:p>
          <a:p>
            <a:pPr algn="just" eaLnBrk="1" hangingPunct="1"/>
            <a:endParaRPr lang="ru-RU" altLang="ru-RU" sz="1600" b="1" dirty="0" smtClean="0">
              <a:latin typeface="Arial" panose="020B0604020202020204" pitchFamily="34" charset="0"/>
              <a:cs typeface="Arial" panose="020B0604020202020204" pitchFamily="34" charset="0"/>
            </a:endParaRPr>
          </a:p>
        </p:txBody>
      </p:sp>
      <p:sp>
        <p:nvSpPr>
          <p:cNvPr id="11268" name="Содержимое 12"/>
          <p:cNvSpPr>
            <a:spLocks noGrp="1"/>
          </p:cNvSpPr>
          <p:nvPr>
            <p:ph sz="half" idx="2"/>
          </p:nvPr>
        </p:nvSpPr>
        <p:spPr>
          <a:xfrm>
            <a:off x="29316" y="4306358"/>
            <a:ext cx="6012160" cy="1949612"/>
          </a:xfrm>
        </p:spPr>
        <p:txBody>
          <a:bodyPr>
            <a:noAutofit/>
          </a:bodyPr>
          <a:lstStyle/>
          <a:p>
            <a:pPr algn="just" eaLnBrk="1" hangingPunct="1">
              <a:buFont typeface="Wingdings 2" pitchFamily="18" charset="2"/>
              <a:buNone/>
            </a:pPr>
            <a:r>
              <a:rPr lang="ru-RU" altLang="ru-RU" sz="1400" b="1" dirty="0" smtClean="0">
                <a:solidFill>
                  <a:schemeClr val="bg1"/>
                </a:solidFill>
                <a:latin typeface="Arial" panose="020B0604020202020204" pitchFamily="34" charset="0"/>
                <a:cs typeface="Arial" panose="020B0604020202020204" pitchFamily="34" charset="0"/>
              </a:rPr>
              <a:t>        «Живопись пастораль отличается своими насыщенными красками. Мне кажется, что картины гармоничные и чувственные. Они передают настрой автора.</a:t>
            </a:r>
          </a:p>
          <a:p>
            <a:pPr algn="just" eaLnBrk="1" hangingPunct="1">
              <a:buFont typeface="Wingdings 2" pitchFamily="18" charset="2"/>
              <a:buNone/>
            </a:pPr>
            <a:r>
              <a:rPr lang="ru-RU" altLang="ru-RU" sz="1400" b="1" dirty="0" smtClean="0">
                <a:solidFill>
                  <a:schemeClr val="bg1"/>
                </a:solidFill>
                <a:latin typeface="Arial" panose="020B0604020202020204" pitchFamily="34" charset="0"/>
                <a:cs typeface="Arial" panose="020B0604020202020204" pitchFamily="34" charset="0"/>
              </a:rPr>
              <a:t>	   Лиричная музыка в стиле пастораль очень образная. Когда я слушаю такие произведения, у меня возникают образы природы. Красивая и спокойная мелодия вызывают  чувство покоя и радости.</a:t>
            </a:r>
          </a:p>
          <a:p>
            <a:pPr algn="just">
              <a:buNone/>
            </a:pPr>
            <a:r>
              <a:rPr lang="ru-RU" altLang="ru-RU" sz="1400" b="1" dirty="0" smtClean="0">
                <a:solidFill>
                  <a:schemeClr val="bg1"/>
                </a:solidFill>
                <a:latin typeface="Arial" panose="020B0604020202020204" pitchFamily="34" charset="0"/>
                <a:cs typeface="Arial" panose="020B0604020202020204" pitchFamily="34" charset="0"/>
              </a:rPr>
              <a:t>          Послушайте эти произведения и окунитесь в мир волшебных звуков.</a:t>
            </a:r>
            <a:r>
              <a:rPr lang="ru-RU" altLang="ru-RU" sz="1400" b="1" i="1" dirty="0">
                <a:solidFill>
                  <a:srgbClr val="663300"/>
                </a:solidFill>
                <a:latin typeface="Arial" panose="020B0604020202020204" pitchFamily="34" charset="0"/>
                <a:cs typeface="Arial" panose="020B0604020202020204" pitchFamily="34" charset="0"/>
              </a:rPr>
              <a:t> </a:t>
            </a:r>
            <a:r>
              <a:rPr lang="ru-RU" altLang="ru-RU" sz="1400" b="1" dirty="0">
                <a:solidFill>
                  <a:schemeClr val="bg1"/>
                </a:solidFill>
                <a:latin typeface="Arial" panose="020B0604020202020204" pitchFamily="34" charset="0"/>
                <a:cs typeface="Arial" panose="020B0604020202020204" pitchFamily="34" charset="0"/>
              </a:rPr>
              <a:t>Мне понравилась живопись и музыка пастораль</a:t>
            </a:r>
            <a:r>
              <a:rPr lang="ru-RU" altLang="ru-RU" sz="1400" b="1" dirty="0" smtClean="0">
                <a:solidFill>
                  <a:schemeClr val="bg1"/>
                </a:solidFill>
                <a:latin typeface="Arial" panose="020B0604020202020204" pitchFamily="34" charset="0"/>
                <a:cs typeface="Arial" panose="020B0604020202020204" pitchFamily="34" charset="0"/>
              </a:rPr>
              <a:t>!!!»</a:t>
            </a:r>
            <a:endParaRPr lang="ru-RU" altLang="ru-RU" sz="1400" b="1" dirty="0">
              <a:solidFill>
                <a:schemeClr val="bg1"/>
              </a:solidFill>
              <a:latin typeface="Arial" panose="020B0604020202020204" pitchFamily="34" charset="0"/>
              <a:cs typeface="Arial" panose="020B0604020202020204" pitchFamily="34" charset="0"/>
            </a:endParaRPr>
          </a:p>
          <a:p>
            <a:pPr algn="just" eaLnBrk="1" hangingPunct="1">
              <a:buFont typeface="Wingdings 2" pitchFamily="18" charset="2"/>
              <a:buNone/>
            </a:pPr>
            <a:endParaRPr lang="ru-RU" altLang="ru-RU" sz="1400" b="1" dirty="0" smtClean="0">
              <a:solidFill>
                <a:schemeClr val="bg1"/>
              </a:solidFill>
              <a:latin typeface="Arial" panose="020B0604020202020204" pitchFamily="34" charset="0"/>
              <a:cs typeface="Arial" panose="020B0604020202020204" pitchFamily="34" charset="0"/>
            </a:endParaRPr>
          </a:p>
          <a:p>
            <a:pPr algn="just" eaLnBrk="1" hangingPunct="1">
              <a:buFont typeface="Wingdings 2" pitchFamily="18" charset="2"/>
              <a:buNone/>
            </a:pPr>
            <a:endParaRPr lang="ru-RU" altLang="ru-RU" sz="1400" b="1" dirty="0" smtClean="0">
              <a:solidFill>
                <a:schemeClr val="bg1"/>
              </a:solidFill>
              <a:latin typeface="Arial" panose="020B0604020202020204" pitchFamily="34" charset="0"/>
              <a:cs typeface="Arial" panose="020B0604020202020204" pitchFamily="34" charset="0"/>
            </a:endParaRPr>
          </a:p>
          <a:p>
            <a:pPr algn="just" eaLnBrk="1" hangingPunct="1">
              <a:buFontTx/>
              <a:buNone/>
            </a:pPr>
            <a:r>
              <a:rPr lang="ru-RU" altLang="ru-RU" sz="1400" b="1" dirty="0" smtClean="0">
                <a:solidFill>
                  <a:schemeClr val="bg1"/>
                </a:solidFill>
                <a:latin typeface="Arial" panose="020B0604020202020204" pitchFamily="34" charset="0"/>
                <a:cs typeface="Arial" panose="020B0604020202020204" pitchFamily="34" charset="0"/>
              </a:rPr>
              <a:t>           </a:t>
            </a:r>
          </a:p>
        </p:txBody>
      </p:sp>
      <p:sp>
        <p:nvSpPr>
          <p:cNvPr id="11269" name="Прямоугольник 13"/>
          <p:cNvSpPr>
            <a:spLocks noChangeArrowheads="1"/>
          </p:cNvSpPr>
          <p:nvPr/>
        </p:nvSpPr>
        <p:spPr bwMode="auto">
          <a:xfrm>
            <a:off x="298704" y="158735"/>
            <a:ext cx="80840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sz="2400" b="1" dirty="0">
                <a:solidFill>
                  <a:srgbClr val="663300"/>
                </a:solidFill>
                <a:latin typeface="Arial Black" panose="020B0A04020102020204" pitchFamily="34" charset="0"/>
              </a:rPr>
              <a:t>             Пастораль в живописи и в музыке</a:t>
            </a:r>
            <a:endParaRPr lang="ru-RU" altLang="ru-RU" sz="2400" dirty="0">
              <a:latin typeface="Arial Black" panose="020B0A04020102020204" pitchFamily="34" charset="0"/>
            </a:endParaRPr>
          </a:p>
        </p:txBody>
      </p:sp>
      <p:pic>
        <p:nvPicPr>
          <p:cNvPr id="11270" name="Picture 14" descr="C:\Users\User\Desktop\Caesium_ave\S4020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44824"/>
            <a:ext cx="2371229" cy="185574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1272" name="Picture 17" descr="C:\Users\User\Desktop\для проекта\юон\юон летний день_compress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5230" y="2276872"/>
            <a:ext cx="2988770" cy="141636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274" name="Прямоугольник 20"/>
          <p:cNvSpPr>
            <a:spLocks noChangeArrowheads="1"/>
          </p:cNvSpPr>
          <p:nvPr/>
        </p:nvSpPr>
        <p:spPr bwMode="auto">
          <a:xfrm>
            <a:off x="6156176" y="3501008"/>
            <a:ext cx="1534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altLang="ru-RU" sz="1200" b="1" dirty="0" err="1">
                <a:solidFill>
                  <a:srgbClr val="000099"/>
                </a:solidFill>
              </a:rPr>
              <a:t>Юон</a:t>
            </a:r>
            <a:r>
              <a:rPr lang="ru-RU" altLang="ru-RU" sz="1200" b="1" dirty="0">
                <a:solidFill>
                  <a:srgbClr val="000099"/>
                </a:solidFill>
              </a:rPr>
              <a:t> «Летний день</a:t>
            </a:r>
            <a:r>
              <a:rPr lang="ru-RU" altLang="ru-RU" sz="1200" dirty="0">
                <a:solidFill>
                  <a:srgbClr val="000099"/>
                </a:solidFill>
              </a:rPr>
              <a:t>»</a:t>
            </a:r>
          </a:p>
        </p:txBody>
      </p:sp>
      <p:sp>
        <p:nvSpPr>
          <p:cNvPr id="11275" name="Прямоугольник 22"/>
          <p:cNvSpPr>
            <a:spLocks noChangeArrowheads="1"/>
          </p:cNvSpPr>
          <p:nvPr/>
        </p:nvSpPr>
        <p:spPr bwMode="auto">
          <a:xfrm>
            <a:off x="223601" y="3297561"/>
            <a:ext cx="234992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altLang="ru-RU" sz="1100" b="1" dirty="0" smtClean="0">
                <a:solidFill>
                  <a:schemeClr val="bg1"/>
                </a:solidFill>
              </a:rPr>
              <a:t> </a:t>
            </a:r>
            <a:r>
              <a:rPr lang="ru-RU" altLang="ru-RU" sz="1100" b="1" dirty="0" err="1" smtClean="0">
                <a:solidFill>
                  <a:schemeClr val="bg1"/>
                </a:solidFill>
              </a:rPr>
              <a:t>Дробинина</a:t>
            </a:r>
            <a:r>
              <a:rPr lang="ru-RU" altLang="ru-RU" sz="1100" b="1" dirty="0" smtClean="0">
                <a:solidFill>
                  <a:schemeClr val="bg1"/>
                </a:solidFill>
              </a:rPr>
              <a:t> Валерия,</a:t>
            </a:r>
          </a:p>
          <a:p>
            <a:r>
              <a:rPr lang="ru-RU" altLang="ru-RU" sz="1100" b="1" dirty="0" smtClean="0">
                <a:solidFill>
                  <a:schemeClr val="bg1"/>
                </a:solidFill>
              </a:rPr>
              <a:t> </a:t>
            </a:r>
            <a:r>
              <a:rPr lang="ru-RU" altLang="ru-RU" sz="1100" b="1" dirty="0">
                <a:solidFill>
                  <a:schemeClr val="bg1"/>
                </a:solidFill>
              </a:rPr>
              <a:t>Александров Вячеслав</a:t>
            </a:r>
          </a:p>
        </p:txBody>
      </p:sp>
      <p:sp>
        <p:nvSpPr>
          <p:cNvPr id="2" name="Прямоугольник 1"/>
          <p:cNvSpPr/>
          <p:nvPr/>
        </p:nvSpPr>
        <p:spPr>
          <a:xfrm>
            <a:off x="1691680" y="6362131"/>
            <a:ext cx="6331486" cy="276999"/>
          </a:xfrm>
          <a:prstGeom prst="rect">
            <a:avLst/>
          </a:prstGeom>
        </p:spPr>
        <p:txBody>
          <a:bodyPr wrap="square">
            <a:spAutoFit/>
          </a:bodyPr>
          <a:lstStyle/>
          <a:p>
            <a:pPr algn="just"/>
            <a:r>
              <a:rPr lang="ru-RU" altLang="ru-RU" sz="1200" b="1" i="1" dirty="0" smtClean="0">
                <a:solidFill>
                  <a:schemeClr val="bg1"/>
                </a:solidFill>
                <a:latin typeface="Arial" panose="020B0604020202020204" pitchFamily="34" charset="0"/>
                <a:cs typeface="Arial" panose="020B0604020202020204" pitchFamily="34" charset="0"/>
              </a:rPr>
              <a:t>(Из </a:t>
            </a:r>
            <a:r>
              <a:rPr lang="ru-RU" altLang="ru-RU" sz="1200" b="1" i="1" dirty="0">
                <a:solidFill>
                  <a:schemeClr val="bg1"/>
                </a:solidFill>
                <a:latin typeface="Arial" panose="020B0604020202020204" pitchFamily="34" charset="0"/>
                <a:cs typeface="Arial" panose="020B0604020202020204" pitchFamily="34" charset="0"/>
              </a:rPr>
              <a:t>сочинения </a:t>
            </a:r>
            <a:r>
              <a:rPr lang="ru-RU" altLang="ru-RU" sz="1200" b="1" i="1" dirty="0" smtClean="0">
                <a:solidFill>
                  <a:schemeClr val="bg1"/>
                </a:solidFill>
                <a:latin typeface="Arial" panose="020B0604020202020204" pitchFamily="34" charset="0"/>
                <a:cs typeface="Arial" panose="020B0604020202020204" pitchFamily="34" charset="0"/>
              </a:rPr>
              <a:t>учащегося </a:t>
            </a:r>
            <a:r>
              <a:rPr lang="ru-RU" altLang="ru-RU" sz="1200" b="1" i="1" dirty="0">
                <a:solidFill>
                  <a:schemeClr val="bg1"/>
                </a:solidFill>
                <a:latin typeface="Arial" panose="020B0604020202020204" pitchFamily="34" charset="0"/>
                <a:cs typeface="Arial" panose="020B0604020202020204" pitchFamily="34" charset="0"/>
              </a:rPr>
              <a:t>3 класса Александрова Вячеслава)</a:t>
            </a:r>
          </a:p>
        </p:txBody>
      </p:sp>
      <p:sp>
        <p:nvSpPr>
          <p:cNvPr id="5" name="Прямоугольник 4"/>
          <p:cNvSpPr/>
          <p:nvPr/>
        </p:nvSpPr>
        <p:spPr>
          <a:xfrm>
            <a:off x="2656950" y="1440373"/>
            <a:ext cx="6307537" cy="1077218"/>
          </a:xfrm>
          <a:prstGeom prst="rect">
            <a:avLst/>
          </a:prstGeom>
        </p:spPr>
        <p:txBody>
          <a:bodyPr wrap="square">
            <a:spAutoFit/>
          </a:bodyPr>
          <a:lstStyle/>
          <a:p>
            <a:pPr algn="just"/>
            <a:r>
              <a:rPr lang="ru-RU" altLang="ru-RU" sz="1600" b="1" i="1" dirty="0">
                <a:solidFill>
                  <a:srgbClr val="800000"/>
                </a:solidFill>
                <a:latin typeface="Arial" panose="020B0604020202020204" pitchFamily="34" charset="0"/>
                <a:cs typeface="Arial" panose="020B0604020202020204" pitchFamily="34" charset="0"/>
              </a:rPr>
              <a:t>Под пасторальную музыку Д. </a:t>
            </a:r>
            <a:r>
              <a:rPr lang="ru-RU" altLang="ru-RU" sz="1600" b="1" i="1" dirty="0" err="1">
                <a:solidFill>
                  <a:srgbClr val="800000"/>
                </a:solidFill>
                <a:latin typeface="Arial" panose="020B0604020202020204" pitchFamily="34" charset="0"/>
                <a:cs typeface="Arial" panose="020B0604020202020204" pitchFamily="34" charset="0"/>
              </a:rPr>
              <a:t>Скарлатти</a:t>
            </a:r>
            <a:r>
              <a:rPr lang="ru-RU" altLang="ru-RU" sz="1600" b="1" i="1" dirty="0">
                <a:solidFill>
                  <a:srgbClr val="800000"/>
                </a:solidFill>
                <a:latin typeface="Arial" panose="020B0604020202020204" pitchFamily="34" charset="0"/>
                <a:cs typeface="Arial" panose="020B0604020202020204" pitchFamily="34" charset="0"/>
              </a:rPr>
              <a:t> я представляла природу сельской местности, где я отдыхаю каждое лето у бабушки.» (Из сочинения ученицы 3 </a:t>
            </a:r>
            <a:r>
              <a:rPr lang="ru-RU" altLang="ru-RU" sz="1600" b="1" i="1" dirty="0" err="1">
                <a:solidFill>
                  <a:srgbClr val="800000"/>
                </a:solidFill>
                <a:latin typeface="Arial" panose="020B0604020202020204" pitchFamily="34" charset="0"/>
                <a:cs typeface="Arial" panose="020B0604020202020204" pitchFamily="34" charset="0"/>
              </a:rPr>
              <a:t>кл</a:t>
            </a:r>
            <a:r>
              <a:rPr lang="ru-RU" altLang="ru-RU" sz="1600" b="1" i="1" dirty="0">
                <a:solidFill>
                  <a:srgbClr val="800000"/>
                </a:solidFill>
                <a:latin typeface="Arial" panose="020B0604020202020204" pitchFamily="34" charset="0"/>
                <a:cs typeface="Arial" panose="020B0604020202020204" pitchFamily="34" charset="0"/>
              </a:rPr>
              <a:t>. Валерии </a:t>
            </a:r>
            <a:r>
              <a:rPr lang="ru-RU" altLang="ru-RU" sz="1600" b="1" i="1" dirty="0" err="1">
                <a:solidFill>
                  <a:srgbClr val="800000"/>
                </a:solidFill>
                <a:latin typeface="Arial" panose="020B0604020202020204" pitchFamily="34" charset="0"/>
                <a:cs typeface="Arial" panose="020B0604020202020204" pitchFamily="34" charset="0"/>
              </a:rPr>
              <a:t>Дробининой</a:t>
            </a:r>
            <a:r>
              <a:rPr lang="ru-RU" altLang="ru-RU" sz="1600" b="1" i="1" dirty="0">
                <a:solidFill>
                  <a:srgbClr val="800000"/>
                </a:solidFill>
                <a:latin typeface="Arial" panose="020B0604020202020204" pitchFamily="34" charset="0"/>
                <a:cs typeface="Arial" panose="020B0604020202020204" pitchFamily="34" charset="0"/>
              </a:rPr>
              <a:t>).</a:t>
            </a:r>
          </a:p>
        </p:txBody>
      </p:sp>
      <p:pic>
        <p:nvPicPr>
          <p:cNvPr id="1026" name="Picture 2" descr="C:\Users\User\Desktop\сжатие к проекту\фото, выставка\DSCF4848.jpg"/>
          <p:cNvPicPr>
            <a:picLocks noChangeAspect="1" noChangeArrowheads="1"/>
          </p:cNvPicPr>
          <p:nvPr/>
        </p:nvPicPr>
        <p:blipFill>
          <a:blip r:embed="rId5" cstate="print"/>
          <a:srcRect/>
          <a:stretch>
            <a:fillRect/>
          </a:stretch>
        </p:blipFill>
        <p:spPr bwMode="auto">
          <a:xfrm>
            <a:off x="6444208" y="3861048"/>
            <a:ext cx="2369840" cy="1777380"/>
          </a:xfrm>
          <a:prstGeom prst="rect">
            <a:avLst/>
          </a:prstGeom>
          <a:noFill/>
        </p:spPr>
      </p:pic>
      <p:sp>
        <p:nvSpPr>
          <p:cNvPr id="14" name="Прямоугольник 13"/>
          <p:cNvSpPr/>
          <p:nvPr/>
        </p:nvSpPr>
        <p:spPr>
          <a:xfrm>
            <a:off x="6444208" y="5589240"/>
            <a:ext cx="2699792" cy="523220"/>
          </a:xfrm>
          <a:prstGeom prst="rect">
            <a:avLst/>
          </a:prstGeom>
        </p:spPr>
        <p:txBody>
          <a:bodyPr wrap="square">
            <a:spAutoFit/>
          </a:bodyPr>
          <a:lstStyle/>
          <a:p>
            <a:r>
              <a:rPr lang="ru-RU" sz="1400" b="1" dirty="0" err="1" smtClean="0">
                <a:solidFill>
                  <a:srgbClr val="663300"/>
                </a:solidFill>
              </a:rPr>
              <a:t>Дускинова</a:t>
            </a:r>
            <a:r>
              <a:rPr lang="ru-RU" sz="1400" b="1" dirty="0" smtClean="0">
                <a:solidFill>
                  <a:srgbClr val="663300"/>
                </a:solidFill>
              </a:rPr>
              <a:t> Эрика </a:t>
            </a:r>
          </a:p>
          <a:p>
            <a:r>
              <a:rPr lang="ru-RU" sz="1400" b="1" dirty="0" smtClean="0">
                <a:solidFill>
                  <a:srgbClr val="663300"/>
                </a:solidFill>
              </a:rPr>
              <a:t>Г. Свиридов «Пастораль»</a:t>
            </a:r>
            <a:endParaRPr lang="ru-RU" sz="1400" b="1" dirty="0">
              <a:solidFill>
                <a:srgbClr val="663300"/>
              </a:solidFill>
            </a:endParaRPr>
          </a:p>
        </p:txBody>
      </p:sp>
    </p:spTree>
    <p:extLst>
      <p:ext uri="{BB962C8B-B14F-4D97-AF65-F5344CB8AC3E}">
        <p14:creationId xmlns:p14="http://schemas.microsoft.com/office/powerpoint/2010/main" val="3876029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581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txBox="1">
            <a:spLocks/>
          </p:cNvSpPr>
          <p:nvPr/>
        </p:nvSpPr>
        <p:spPr>
          <a:xfrm>
            <a:off x="0" y="188640"/>
            <a:ext cx="9036496" cy="1189888"/>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ru-RU" sz="4000" b="1" dirty="0" smtClean="0">
                <a:solidFill>
                  <a:schemeClr val="bg1"/>
                </a:solidFill>
                <a:latin typeface="Arial" pitchFamily="34" charset="0"/>
                <a:cs typeface="Arial" pitchFamily="34" charset="0"/>
              </a:rPr>
              <a:t>Облик деревянной России с её церквями, колокольным звоном</a:t>
            </a:r>
            <a:endParaRPr lang="ru-RU" sz="4000" b="1" dirty="0">
              <a:solidFill>
                <a:schemeClr val="bg1"/>
              </a:solidFill>
              <a:latin typeface="Arial" pitchFamily="34" charset="0"/>
              <a:cs typeface="Arial" pitchFamily="34" charset="0"/>
            </a:endParaRPr>
          </a:p>
        </p:txBody>
      </p:sp>
      <p:pic>
        <p:nvPicPr>
          <p:cNvPr id="4" name="Picture 8" descr="C:\Users\User\Desktop\Caesium_ave\DSCF48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6840" y="5392262"/>
            <a:ext cx="1879600" cy="14097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734399" y="6179543"/>
            <a:ext cx="4295736" cy="723275"/>
          </a:xfrm>
          <a:prstGeom prst="rect">
            <a:avLst/>
          </a:prstGeom>
        </p:spPr>
        <p:txBody>
          <a:bodyPr wrap="square">
            <a:spAutoFit/>
          </a:bodyPr>
          <a:lstStyle/>
          <a:p>
            <a:pPr marL="274320" indent="-274320" algn="just">
              <a:defRPr/>
            </a:pPr>
            <a:r>
              <a:rPr lang="ru-RU" altLang="ru-RU" b="1" dirty="0" smtClean="0">
                <a:solidFill>
                  <a:schemeClr val="bg1"/>
                </a:solidFill>
              </a:rPr>
              <a:t>       </a:t>
            </a:r>
            <a:r>
              <a:rPr lang="ru-RU" altLang="ru-RU" sz="1200" b="1" dirty="0" smtClean="0">
                <a:solidFill>
                  <a:schemeClr val="bg1"/>
                </a:solidFill>
              </a:rPr>
              <a:t>Над </a:t>
            </a:r>
            <a:r>
              <a:rPr lang="ru-RU" altLang="ru-RU" sz="1200" b="1" dirty="0">
                <a:solidFill>
                  <a:schemeClr val="bg1"/>
                </a:solidFill>
              </a:rPr>
              <a:t>проектом работали ученики 5 класса:</a:t>
            </a:r>
          </a:p>
          <a:p>
            <a:pPr marL="274320" indent="-274320" algn="just">
              <a:defRPr/>
            </a:pPr>
            <a:r>
              <a:rPr lang="ru-RU" altLang="ru-RU" sz="1200" b="1" dirty="0" smtClean="0">
                <a:solidFill>
                  <a:schemeClr val="bg1"/>
                </a:solidFill>
              </a:rPr>
              <a:t>     </a:t>
            </a:r>
            <a:r>
              <a:rPr lang="ru-RU" altLang="ru-RU" sz="1200" b="1" dirty="0">
                <a:solidFill>
                  <a:schemeClr val="bg1"/>
                </a:solidFill>
              </a:rPr>
              <a:t>Мельников Данил, Зубова </a:t>
            </a:r>
            <a:r>
              <a:rPr lang="ru-RU" altLang="ru-RU" sz="1200" b="1" dirty="0" smtClean="0">
                <a:solidFill>
                  <a:schemeClr val="bg1"/>
                </a:solidFill>
              </a:rPr>
              <a:t>Екатерина, </a:t>
            </a:r>
            <a:r>
              <a:rPr lang="ru-RU" altLang="ru-RU" sz="1200" b="1" dirty="0" err="1" smtClean="0">
                <a:solidFill>
                  <a:schemeClr val="bg1"/>
                </a:solidFill>
              </a:rPr>
              <a:t>Щербанёва</a:t>
            </a:r>
            <a:r>
              <a:rPr lang="ru-RU" altLang="ru-RU" sz="1200" b="1" dirty="0" smtClean="0">
                <a:solidFill>
                  <a:schemeClr val="bg1"/>
                </a:solidFill>
              </a:rPr>
              <a:t> </a:t>
            </a:r>
            <a:r>
              <a:rPr lang="ru-RU" altLang="ru-RU" sz="1200" b="1" dirty="0">
                <a:solidFill>
                  <a:schemeClr val="bg1"/>
                </a:solidFill>
              </a:rPr>
              <a:t>Дарья.</a:t>
            </a:r>
          </a:p>
          <a:p>
            <a:pPr marL="274320" indent="-274320" algn="just">
              <a:buFont typeface="Wingdings 2"/>
              <a:buChar char=""/>
              <a:defRPr/>
            </a:pPr>
            <a:endParaRPr lang="ru-RU" altLang="ru-RU" sz="1100" b="1" dirty="0">
              <a:solidFill>
                <a:schemeClr val="bg1"/>
              </a:solidFill>
            </a:endParaRPr>
          </a:p>
        </p:txBody>
      </p:sp>
      <p:sp>
        <p:nvSpPr>
          <p:cNvPr id="7" name="Содержимое 2"/>
          <p:cNvSpPr txBox="1">
            <a:spLocks/>
          </p:cNvSpPr>
          <p:nvPr/>
        </p:nvSpPr>
        <p:spPr>
          <a:xfrm>
            <a:off x="-108520" y="1567168"/>
            <a:ext cx="8856984" cy="1600200"/>
          </a:xfrm>
          <a:prstGeom prst="rect">
            <a:avLst/>
          </a:prstGeom>
        </p:spPr>
        <p:txBody>
          <a:bodyPr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lgn="just">
              <a:buFont typeface="Wingdings 2" panose="05020102010507070707" pitchFamily="18" charset="2"/>
              <a:buNone/>
              <a:defRPr/>
            </a:pPr>
            <a:r>
              <a:rPr lang="ru-RU" altLang="ru-RU" sz="1600" b="1" dirty="0" smtClean="0">
                <a:solidFill>
                  <a:schemeClr val="bg1"/>
                </a:solidFill>
                <a:latin typeface="Arial" pitchFamily="34" charset="0"/>
                <a:cs typeface="Arial" pitchFamily="34" charset="0"/>
              </a:rPr>
              <a:t>       Колокола называют русским чудом. Колокольные звоны -- -это голос нашей Родины.</a:t>
            </a:r>
          </a:p>
          <a:p>
            <a:pPr marL="274320" indent="-274320" algn="just">
              <a:buFont typeface="Wingdings 2" panose="05020102010507070707" pitchFamily="18" charset="2"/>
              <a:buNone/>
              <a:defRPr/>
            </a:pPr>
            <a:r>
              <a:rPr lang="ru-RU" altLang="ru-RU" sz="1600" b="1" dirty="0" smtClean="0">
                <a:solidFill>
                  <a:schemeClr val="bg1"/>
                </a:solidFill>
                <a:latin typeface="Arial" pitchFamily="34" charset="0"/>
                <a:cs typeface="Arial" pitchFamily="34" charset="0"/>
              </a:rPr>
              <a:t>      Колокола звучат по-разному, рассказывая людям о тревогах и радостях, сообщая о бедствиях и праздниках. У колокольных звонов несколько названий: набат, трезвон, благовест.</a:t>
            </a:r>
          </a:p>
          <a:p>
            <a:pPr marL="274320" indent="-274320" algn="just">
              <a:buFont typeface="Wingdings 2" panose="05020102010507070707" pitchFamily="18" charset="2"/>
              <a:buNone/>
              <a:defRPr/>
            </a:pPr>
            <a:r>
              <a:rPr lang="ru-RU" altLang="ru-RU" sz="1600" b="1" dirty="0" smtClean="0">
                <a:solidFill>
                  <a:schemeClr val="bg1"/>
                </a:solidFill>
                <a:latin typeface="Arial" pitchFamily="34" charset="0"/>
                <a:cs typeface="Arial" pitchFamily="34" charset="0"/>
              </a:rPr>
              <a:t>      Первая неделя после Пасхи называется Светлой. Все семь дней в храмах открыты колокольни, и каждый может подняться туда, и звонить в колокола.</a:t>
            </a:r>
          </a:p>
          <a:p>
            <a:pPr marL="274320" indent="-274320" algn="just">
              <a:buFont typeface="Wingdings 2" panose="05020102010507070707" pitchFamily="18" charset="2"/>
              <a:buNone/>
              <a:defRPr/>
            </a:pPr>
            <a:r>
              <a:rPr lang="ru-RU" altLang="ru-RU" sz="1600" b="1" dirty="0" smtClean="0">
                <a:solidFill>
                  <a:schemeClr val="bg1"/>
                </a:solidFill>
                <a:latin typeface="Arial" pitchFamily="34" charset="0"/>
                <a:cs typeface="Arial" pitchFamily="34" charset="0"/>
              </a:rPr>
              <a:t>     Когда бьют во множество колоколов, звон получается особенный. Его называют трезвоном.                         </a:t>
            </a:r>
          </a:p>
        </p:txBody>
      </p:sp>
      <p:sp>
        <p:nvSpPr>
          <p:cNvPr id="8" name="Содержимое 3"/>
          <p:cNvSpPr txBox="1">
            <a:spLocks/>
          </p:cNvSpPr>
          <p:nvPr/>
        </p:nvSpPr>
        <p:spPr>
          <a:xfrm>
            <a:off x="1619672" y="4032657"/>
            <a:ext cx="4800300" cy="1960053"/>
          </a:xfrm>
          <a:prstGeom prst="rect">
            <a:avLst/>
          </a:prstGeom>
        </p:spPr>
        <p:txBody>
          <a:bodyPr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buFont typeface="Wingdings 2" panose="05020102010507070707" pitchFamily="18" charset="2"/>
              <a:buNone/>
              <a:defRPr/>
            </a:pPr>
            <a:r>
              <a:rPr lang="ru-RU" altLang="ru-RU" sz="1800" b="1" dirty="0" smtClean="0">
                <a:solidFill>
                  <a:schemeClr val="bg1"/>
                </a:solidFill>
                <a:latin typeface="Arial" pitchFamily="34" charset="0"/>
                <a:cs typeface="Arial" pitchFamily="34" charset="0"/>
              </a:rPr>
              <a:t>И мощный звон промчался над землёю.</a:t>
            </a:r>
          </a:p>
          <a:p>
            <a:pPr marL="274320" indent="-274320">
              <a:buFont typeface="Wingdings 2" panose="05020102010507070707" pitchFamily="18" charset="2"/>
              <a:buNone/>
              <a:defRPr/>
            </a:pPr>
            <a:r>
              <a:rPr lang="ru-RU" altLang="ru-RU" sz="1800" b="1" dirty="0" smtClean="0">
                <a:solidFill>
                  <a:schemeClr val="bg1"/>
                </a:solidFill>
                <a:latin typeface="Arial" pitchFamily="34" charset="0"/>
                <a:cs typeface="Arial" pitchFamily="34" charset="0"/>
              </a:rPr>
              <a:t>И воздух весь, гудя, затрепетал,</a:t>
            </a:r>
          </a:p>
          <a:p>
            <a:pPr marL="274320" indent="-274320">
              <a:buFont typeface="Wingdings 2" panose="05020102010507070707" pitchFamily="18" charset="2"/>
              <a:buNone/>
              <a:defRPr/>
            </a:pPr>
            <a:r>
              <a:rPr lang="ru-RU" altLang="ru-RU" sz="1800" b="1" dirty="0" smtClean="0">
                <a:solidFill>
                  <a:schemeClr val="bg1"/>
                </a:solidFill>
                <a:latin typeface="Arial" pitchFamily="34" charset="0"/>
                <a:cs typeface="Arial" pitchFamily="34" charset="0"/>
              </a:rPr>
              <a:t>Певучие, серебряные громы </a:t>
            </a:r>
          </a:p>
          <a:p>
            <a:pPr marL="274320" indent="-274320">
              <a:buFont typeface="Wingdings 2" panose="05020102010507070707" pitchFamily="18" charset="2"/>
              <a:buNone/>
              <a:defRPr/>
            </a:pPr>
            <a:r>
              <a:rPr lang="ru-RU" altLang="ru-RU" sz="1800" b="1" dirty="0" smtClean="0">
                <a:solidFill>
                  <a:schemeClr val="bg1"/>
                </a:solidFill>
                <a:latin typeface="Arial" pitchFamily="34" charset="0"/>
                <a:cs typeface="Arial" pitchFamily="34" charset="0"/>
              </a:rPr>
              <a:t>Сказали весть святого торжества…</a:t>
            </a:r>
          </a:p>
          <a:p>
            <a:pPr marL="274320" indent="-274320">
              <a:buFont typeface="Wingdings 2" panose="05020102010507070707" pitchFamily="18" charset="2"/>
              <a:buNone/>
              <a:defRPr/>
            </a:pPr>
            <a:r>
              <a:rPr lang="ru-RU" altLang="ru-RU" sz="1400" b="1" dirty="0" smtClean="0">
                <a:solidFill>
                  <a:schemeClr val="bg1"/>
                </a:solidFill>
                <a:latin typeface="Arial" pitchFamily="34" charset="0"/>
                <a:cs typeface="Arial" pitchFamily="34" charset="0"/>
              </a:rPr>
              <a:t>                                                  А. Хомяков</a:t>
            </a:r>
          </a:p>
          <a:p>
            <a:pPr marL="274320" indent="-274320">
              <a:buFont typeface="Wingdings 2"/>
              <a:buChar char=""/>
              <a:defRPr/>
            </a:pPr>
            <a:endParaRPr lang="ru-RU" altLang="ru-RU" sz="1200" b="1"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640663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581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176940" y="2459685"/>
            <a:ext cx="4584364" cy="3416320"/>
          </a:xfrm>
          <a:prstGeom prst="rect">
            <a:avLst/>
          </a:prstGeom>
        </p:spPr>
        <p:txBody>
          <a:bodyPr wrap="square">
            <a:spAutoFit/>
          </a:bodyPr>
          <a:lstStyle/>
          <a:p>
            <a:pPr marL="274320" indent="-274320" algn="just">
              <a:buFont typeface="Wingdings 2" panose="05020102010507070707" pitchFamily="18" charset="2"/>
              <a:buNone/>
              <a:defRPr/>
            </a:pPr>
            <a:r>
              <a:rPr lang="ru-RU" altLang="ru-RU" b="1" dirty="0">
                <a:solidFill>
                  <a:schemeClr val="bg1"/>
                </a:solidFill>
                <a:latin typeface="Arial" pitchFamily="34" charset="0"/>
                <a:cs typeface="Arial" pitchFamily="34" charset="0"/>
              </a:rPr>
              <a:t> </a:t>
            </a:r>
            <a:r>
              <a:rPr lang="ru-RU" altLang="ru-RU" b="1" dirty="0" smtClean="0">
                <a:solidFill>
                  <a:schemeClr val="bg1"/>
                </a:solidFill>
                <a:latin typeface="Arial" pitchFamily="34" charset="0"/>
                <a:cs typeface="Arial" pitchFamily="34" charset="0"/>
              </a:rPr>
              <a:t>      Всмотритесь </a:t>
            </a:r>
            <a:r>
              <a:rPr lang="ru-RU" altLang="ru-RU" b="1" dirty="0">
                <a:solidFill>
                  <a:schemeClr val="bg1"/>
                </a:solidFill>
                <a:latin typeface="Arial" pitchFamily="34" charset="0"/>
                <a:cs typeface="Arial" pitchFamily="34" charset="0"/>
              </a:rPr>
              <a:t>и вслушайтесь в картину И. Левитана  «Вечерний звон», в котором слиты в   воедино облик   родины и звон сельского колокола, и, может быть почувствуете душу старой России с её любовью к Богу, давшую миру такую богатую культуру  колокольного звона. </a:t>
            </a:r>
          </a:p>
          <a:p>
            <a:pPr marL="274320" indent="-274320" algn="just">
              <a:buFont typeface="Wingdings 2" panose="05020102010507070707" pitchFamily="18" charset="2"/>
              <a:buNone/>
              <a:defRPr/>
            </a:pPr>
            <a:r>
              <a:rPr lang="ru-RU" altLang="ru-RU" b="1" dirty="0">
                <a:solidFill>
                  <a:schemeClr val="bg1"/>
                </a:solidFill>
                <a:latin typeface="Arial" pitchFamily="34" charset="0"/>
                <a:cs typeface="Arial" pitchFamily="34" charset="0"/>
              </a:rPr>
              <a:t>       Облик деревянной России с её церквами, колокольным звоном</a:t>
            </a:r>
          </a:p>
          <a:p>
            <a:pPr marL="274320" indent="-274320" algn="just">
              <a:buFont typeface="Wingdings 2" panose="05020102010507070707" pitchFamily="18" charset="2"/>
              <a:buNone/>
              <a:defRPr/>
            </a:pPr>
            <a:r>
              <a:rPr lang="ru-RU" altLang="ru-RU" b="1" dirty="0">
                <a:solidFill>
                  <a:schemeClr val="bg1"/>
                </a:solidFill>
                <a:latin typeface="Arial" pitchFamily="34" charset="0"/>
                <a:cs typeface="Arial" pitchFamily="34" charset="0"/>
              </a:rPr>
              <a:t>     дорог и близок русской душе.</a:t>
            </a:r>
            <a:endParaRPr lang="ru-RU" dirty="0"/>
          </a:p>
        </p:txBody>
      </p:sp>
      <p:sp>
        <p:nvSpPr>
          <p:cNvPr id="7" name="Прямоугольник 6"/>
          <p:cNvSpPr/>
          <p:nvPr/>
        </p:nvSpPr>
        <p:spPr>
          <a:xfrm>
            <a:off x="6340" y="332656"/>
            <a:ext cx="9001000" cy="1477328"/>
          </a:xfrm>
          <a:prstGeom prst="rect">
            <a:avLst/>
          </a:prstGeom>
        </p:spPr>
        <p:txBody>
          <a:bodyPr wrap="square">
            <a:spAutoFit/>
          </a:bodyPr>
          <a:lstStyle/>
          <a:p>
            <a:pPr marL="274320" indent="-274320" algn="just">
              <a:buFont typeface="Wingdings 2" panose="05020102010507070707" pitchFamily="18" charset="2"/>
              <a:buNone/>
              <a:defRPr/>
            </a:pPr>
            <a:r>
              <a:rPr lang="ru-RU" altLang="ru-RU" b="1" dirty="0" smtClean="0">
                <a:solidFill>
                  <a:schemeClr val="bg1"/>
                </a:solidFill>
                <a:latin typeface="Arial" pitchFamily="34" charset="0"/>
                <a:cs typeface="Arial" pitchFamily="34" charset="0"/>
              </a:rPr>
              <a:t>         Торжественный </a:t>
            </a:r>
            <a:r>
              <a:rPr lang="ru-RU" altLang="ru-RU" b="1" dirty="0">
                <a:solidFill>
                  <a:schemeClr val="bg1"/>
                </a:solidFill>
                <a:latin typeface="Arial" pitchFamily="34" charset="0"/>
                <a:cs typeface="Arial" pitchFamily="34" charset="0"/>
              </a:rPr>
              <a:t>звон колоколов мы слышим во вступлении к опере М. Мусоргского «Борис Годунов</a:t>
            </a:r>
            <a:r>
              <a:rPr lang="ru-RU" altLang="ru-RU" b="1" dirty="0" smtClean="0">
                <a:solidFill>
                  <a:schemeClr val="bg1"/>
                </a:solidFill>
                <a:latin typeface="Arial" pitchFamily="34" charset="0"/>
                <a:cs typeface="Arial" pitchFamily="34" charset="0"/>
              </a:rPr>
              <a:t>».</a:t>
            </a:r>
            <a:r>
              <a:rPr lang="ru-RU" altLang="ru-RU" b="1" dirty="0">
                <a:solidFill>
                  <a:schemeClr val="bg1"/>
                </a:solidFill>
                <a:latin typeface="Arial" pitchFamily="34" charset="0"/>
                <a:cs typeface="Arial" pitchFamily="34" charset="0"/>
              </a:rPr>
              <a:t> </a:t>
            </a:r>
            <a:r>
              <a:rPr lang="ru-RU" altLang="ru-RU" b="1" dirty="0" smtClean="0">
                <a:solidFill>
                  <a:schemeClr val="bg1"/>
                </a:solidFill>
                <a:latin typeface="Arial" pitchFamily="34" charset="0"/>
                <a:cs typeface="Arial" pitchFamily="34" charset="0"/>
              </a:rPr>
              <a:t>Там </a:t>
            </a:r>
            <a:r>
              <a:rPr lang="ru-RU" altLang="ru-RU" b="1" dirty="0">
                <a:solidFill>
                  <a:schemeClr val="bg1"/>
                </a:solidFill>
                <a:latin typeface="Arial" pitchFamily="34" charset="0"/>
                <a:cs typeface="Arial" pitchFamily="34" charset="0"/>
              </a:rPr>
              <a:t>колокола как бы говорят: «Произошло что-то хорошее приходите на площадь и узнаете, что произошло.»</a:t>
            </a:r>
          </a:p>
          <a:p>
            <a:pPr marL="274320" indent="-274320" algn="just">
              <a:buFont typeface="Wingdings 2" panose="05020102010507070707" pitchFamily="18" charset="2"/>
              <a:buNone/>
              <a:defRPr/>
            </a:pPr>
            <a:r>
              <a:rPr lang="ru-RU" altLang="ru-RU" b="1" dirty="0" smtClean="0">
                <a:solidFill>
                  <a:schemeClr val="bg1"/>
                </a:solidFill>
                <a:latin typeface="Arial" pitchFamily="34" charset="0"/>
                <a:cs typeface="Arial" pitchFamily="34" charset="0"/>
              </a:rPr>
              <a:t>         И </a:t>
            </a:r>
            <a:r>
              <a:rPr lang="ru-RU" altLang="ru-RU" b="1" dirty="0">
                <a:solidFill>
                  <a:schemeClr val="bg1"/>
                </a:solidFill>
                <a:latin typeface="Arial" pitchFamily="34" charset="0"/>
                <a:cs typeface="Arial" pitchFamily="34" charset="0"/>
              </a:rPr>
              <a:t>правда Борис стал царём</a:t>
            </a:r>
            <a:r>
              <a:rPr lang="ru-RU" altLang="ru-RU" b="1" dirty="0" smtClean="0">
                <a:solidFill>
                  <a:schemeClr val="bg1"/>
                </a:solidFill>
                <a:latin typeface="Arial" pitchFamily="34" charset="0"/>
                <a:cs typeface="Arial" pitchFamily="34" charset="0"/>
              </a:rPr>
              <a:t>!</a:t>
            </a:r>
          </a:p>
          <a:p>
            <a:pPr marL="274320" indent="-274320" algn="just">
              <a:buFont typeface="Wingdings 2" panose="05020102010507070707" pitchFamily="18" charset="2"/>
              <a:buNone/>
              <a:defRPr/>
            </a:pPr>
            <a:endParaRPr lang="ru-RU" altLang="ru-RU" b="1" dirty="0">
              <a:solidFill>
                <a:schemeClr val="bg1"/>
              </a:solidFill>
              <a:latin typeface="Arial" pitchFamily="34" charset="0"/>
              <a:cs typeface="Arial" pitchFamily="34" charset="0"/>
            </a:endParaRP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527645"/>
            <a:ext cx="4178605" cy="3280400"/>
          </a:xfrm>
          <a:prstGeom prst="rect">
            <a:avLst/>
          </a:prstGeom>
          <a:ln>
            <a:noFill/>
          </a:ln>
        </p:spPr>
      </p:pic>
      <p:sp>
        <p:nvSpPr>
          <p:cNvPr id="4" name="Прямоугольник 3"/>
          <p:cNvSpPr/>
          <p:nvPr/>
        </p:nvSpPr>
        <p:spPr>
          <a:xfrm>
            <a:off x="539552" y="5531820"/>
            <a:ext cx="2819400" cy="276225"/>
          </a:xfrm>
          <a:prstGeom prst="rect">
            <a:avLst/>
          </a:prstGeom>
        </p:spPr>
        <p:txBody>
          <a:bodyPr>
            <a:spAutoFit/>
          </a:bodyPr>
          <a:lstStyle/>
          <a:p>
            <a:pPr>
              <a:defRPr/>
            </a:pPr>
            <a:r>
              <a:rPr lang="ru-RU" sz="1200" b="1" dirty="0">
                <a:solidFill>
                  <a:schemeClr val="bg1"/>
                </a:solidFill>
              </a:rPr>
              <a:t> Левитан  «Вечерний звон»</a:t>
            </a:r>
          </a:p>
        </p:txBody>
      </p:sp>
    </p:spTree>
    <p:extLst>
      <p:ext uri="{BB962C8B-B14F-4D97-AF65-F5344CB8AC3E}">
        <p14:creationId xmlns:p14="http://schemas.microsoft.com/office/powerpoint/2010/main" val="372616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581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193" y="4445566"/>
            <a:ext cx="3141748" cy="227949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Содержимое 2"/>
          <p:cNvSpPr txBox="1">
            <a:spLocks/>
          </p:cNvSpPr>
          <p:nvPr/>
        </p:nvSpPr>
        <p:spPr>
          <a:xfrm>
            <a:off x="1601708" y="71110"/>
            <a:ext cx="3430466" cy="2408296"/>
          </a:xfrm>
          <a:prstGeom prst="rect">
            <a:avLst/>
          </a:prstGeom>
        </p:spPr>
        <p:txBody>
          <a:bodyPr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lgn="ctr">
              <a:buFont typeface="Wingdings 2" panose="05020102010507070707" pitchFamily="18" charset="2"/>
              <a:buNone/>
              <a:defRPr/>
            </a:pPr>
            <a:r>
              <a:rPr lang="ru-RU" sz="1400" b="1" dirty="0" smtClean="0">
                <a:solidFill>
                  <a:schemeClr val="bg1"/>
                </a:solidFill>
                <a:latin typeface="Arial" pitchFamily="34" charset="0"/>
                <a:cs typeface="Arial" pitchFamily="34" charset="0"/>
              </a:rPr>
              <a:t> «Вечерний звон»</a:t>
            </a:r>
          </a:p>
          <a:p>
            <a:pPr marL="274320" indent="-274320" algn="ctr">
              <a:buFont typeface="Wingdings 2" panose="05020102010507070707" pitchFamily="18" charset="2"/>
              <a:buNone/>
              <a:defRPr/>
            </a:pPr>
            <a:r>
              <a:rPr lang="ru-RU" sz="1400" b="1" dirty="0" smtClean="0">
                <a:solidFill>
                  <a:schemeClr val="bg1"/>
                </a:solidFill>
                <a:latin typeface="Arial" pitchFamily="34" charset="0"/>
                <a:cs typeface="Arial" pitchFamily="34" charset="0"/>
              </a:rPr>
              <a:t>Вечерний звон, вечерний звон!</a:t>
            </a:r>
          </a:p>
          <a:p>
            <a:pPr marL="274320" indent="-274320" algn="ctr">
              <a:buFont typeface="Wingdings 2" panose="05020102010507070707" pitchFamily="18" charset="2"/>
              <a:buNone/>
              <a:defRPr/>
            </a:pPr>
            <a:r>
              <a:rPr lang="ru-RU" sz="1400" b="1" dirty="0" smtClean="0">
                <a:solidFill>
                  <a:schemeClr val="bg1"/>
                </a:solidFill>
                <a:latin typeface="Arial" pitchFamily="34" charset="0"/>
                <a:cs typeface="Arial" pitchFamily="34" charset="0"/>
              </a:rPr>
              <a:t>Как много дум наводит он</a:t>
            </a:r>
          </a:p>
          <a:p>
            <a:pPr marL="274320" indent="-274320" algn="ctr">
              <a:buFont typeface="Wingdings 2" panose="05020102010507070707" pitchFamily="18" charset="2"/>
              <a:buNone/>
              <a:defRPr/>
            </a:pPr>
            <a:r>
              <a:rPr lang="ru-RU" sz="1400" b="1" dirty="0" smtClean="0">
                <a:solidFill>
                  <a:schemeClr val="bg1"/>
                </a:solidFill>
                <a:latin typeface="Arial" pitchFamily="34" charset="0"/>
                <a:cs typeface="Arial" pitchFamily="34" charset="0"/>
              </a:rPr>
              <a:t>О юных днях в краю родном,</a:t>
            </a:r>
          </a:p>
          <a:p>
            <a:pPr marL="274320" indent="-274320" algn="ctr">
              <a:buFont typeface="Wingdings 2" panose="05020102010507070707" pitchFamily="18" charset="2"/>
              <a:buNone/>
              <a:defRPr/>
            </a:pPr>
            <a:r>
              <a:rPr lang="ru-RU" sz="1400" b="1" dirty="0" smtClean="0">
                <a:solidFill>
                  <a:schemeClr val="bg1"/>
                </a:solidFill>
                <a:latin typeface="Arial" pitchFamily="34" charset="0"/>
                <a:cs typeface="Arial" pitchFamily="34" charset="0"/>
              </a:rPr>
              <a:t>Где я любил, где отчий дом,</a:t>
            </a:r>
          </a:p>
          <a:p>
            <a:pPr marL="274320" indent="-274320" algn="ctr">
              <a:buFont typeface="Wingdings 2" panose="05020102010507070707" pitchFamily="18" charset="2"/>
              <a:buNone/>
              <a:defRPr/>
            </a:pPr>
            <a:r>
              <a:rPr lang="ru-RU" sz="1400" b="1" dirty="0" smtClean="0">
                <a:solidFill>
                  <a:schemeClr val="bg1"/>
                </a:solidFill>
                <a:latin typeface="Arial" pitchFamily="34" charset="0"/>
                <a:cs typeface="Arial" pitchFamily="34" charset="0"/>
              </a:rPr>
              <a:t>И как я, с ним навек  </a:t>
            </a:r>
            <a:r>
              <a:rPr lang="ru-RU" sz="1400" b="1" dirty="0" err="1" smtClean="0">
                <a:solidFill>
                  <a:schemeClr val="bg1"/>
                </a:solidFill>
                <a:latin typeface="Arial" pitchFamily="34" charset="0"/>
                <a:cs typeface="Arial" pitchFamily="34" charset="0"/>
              </a:rPr>
              <a:t>простясь</a:t>
            </a:r>
            <a:r>
              <a:rPr lang="ru-RU" sz="1400" b="1" dirty="0" smtClean="0">
                <a:solidFill>
                  <a:schemeClr val="bg1"/>
                </a:solidFill>
                <a:latin typeface="Arial" pitchFamily="34" charset="0"/>
                <a:cs typeface="Arial" pitchFamily="34" charset="0"/>
              </a:rPr>
              <a:t>,</a:t>
            </a:r>
          </a:p>
          <a:p>
            <a:pPr marL="274320" indent="-274320" algn="ctr">
              <a:buFont typeface="Wingdings 2" panose="05020102010507070707" pitchFamily="18" charset="2"/>
              <a:buNone/>
              <a:defRPr/>
            </a:pPr>
            <a:r>
              <a:rPr lang="ru-RU" sz="1400" b="1" dirty="0" smtClean="0">
                <a:solidFill>
                  <a:schemeClr val="bg1"/>
                </a:solidFill>
                <a:latin typeface="Arial" pitchFamily="34" charset="0"/>
                <a:cs typeface="Arial" pitchFamily="34" charset="0"/>
              </a:rPr>
              <a:t>Там  слушал звон в последний раз.</a:t>
            </a:r>
          </a:p>
          <a:p>
            <a:pPr marL="274320" indent="-274320" algn="ctr">
              <a:buFont typeface="Wingdings 2" panose="05020102010507070707" pitchFamily="18" charset="2"/>
              <a:buNone/>
              <a:defRPr/>
            </a:pPr>
            <a:r>
              <a:rPr lang="ru-RU" sz="1400" b="1" dirty="0" smtClean="0">
                <a:solidFill>
                  <a:schemeClr val="bg1"/>
                </a:solidFill>
                <a:latin typeface="Arial" pitchFamily="34" charset="0"/>
                <a:cs typeface="Arial" pitchFamily="34" charset="0"/>
              </a:rPr>
              <a:t>                                           И. Козлов.</a:t>
            </a:r>
          </a:p>
        </p:txBody>
      </p:sp>
      <p:pic>
        <p:nvPicPr>
          <p:cNvPr id="4" name="Picture 5" descr="C:\Users\User\Desktop\для проекта\сказки иконы левитан\левитан золотая осень_compress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06" y="4375638"/>
            <a:ext cx="3125572" cy="234942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8" descr="C:\Users\User\Desktop\для проекта\картины-222\москва_compressed.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908"/>
          <a:stretch/>
        </p:blipFill>
        <p:spPr bwMode="auto">
          <a:xfrm>
            <a:off x="5868005" y="147514"/>
            <a:ext cx="3184062" cy="17440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 name="Прямоугольник 12"/>
          <p:cNvSpPr>
            <a:spLocks noChangeArrowheads="1"/>
          </p:cNvSpPr>
          <p:nvPr/>
        </p:nvSpPr>
        <p:spPr bwMode="auto">
          <a:xfrm>
            <a:off x="1494258" y="4470492"/>
            <a:ext cx="205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200" b="1" dirty="0"/>
              <a:t>Кустодиев «Масленица»</a:t>
            </a:r>
          </a:p>
        </p:txBody>
      </p:sp>
      <p:sp>
        <p:nvSpPr>
          <p:cNvPr id="11" name="Прямоугольник 13"/>
          <p:cNvSpPr>
            <a:spLocks noChangeArrowheads="1"/>
          </p:cNvSpPr>
          <p:nvPr/>
        </p:nvSpPr>
        <p:spPr bwMode="auto">
          <a:xfrm>
            <a:off x="6013101" y="101570"/>
            <a:ext cx="14469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altLang="ru-RU" sz="1200" b="1" dirty="0">
                <a:solidFill>
                  <a:schemeClr val="bg1"/>
                </a:solidFill>
              </a:rPr>
              <a:t>Врубель «Москва»</a:t>
            </a:r>
          </a:p>
        </p:txBody>
      </p:sp>
      <p:sp>
        <p:nvSpPr>
          <p:cNvPr id="12" name="Прямоугольник 16"/>
          <p:cNvSpPr>
            <a:spLocks noChangeArrowheads="1"/>
          </p:cNvSpPr>
          <p:nvPr/>
        </p:nvSpPr>
        <p:spPr bwMode="auto">
          <a:xfrm>
            <a:off x="6736568" y="4470492"/>
            <a:ext cx="210593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altLang="ru-RU" sz="1200" b="1" dirty="0"/>
              <a:t>И. Левитан «Золотая осень»</a:t>
            </a:r>
          </a:p>
        </p:txBody>
      </p:sp>
      <p:sp>
        <p:nvSpPr>
          <p:cNvPr id="16" name="Прямоугольник 15"/>
          <p:cNvSpPr/>
          <p:nvPr/>
        </p:nvSpPr>
        <p:spPr>
          <a:xfrm>
            <a:off x="26226" y="2316719"/>
            <a:ext cx="9005909" cy="1600438"/>
          </a:xfrm>
          <a:prstGeom prst="rect">
            <a:avLst/>
          </a:prstGeom>
        </p:spPr>
        <p:txBody>
          <a:bodyPr wrap="square">
            <a:spAutoFit/>
          </a:bodyPr>
          <a:lstStyle/>
          <a:p>
            <a:pPr marL="274320" indent="-274320" algn="just">
              <a:buFont typeface="Wingdings 2" panose="05020102010507070707" pitchFamily="18" charset="2"/>
              <a:buNone/>
              <a:defRPr/>
            </a:pPr>
            <a:r>
              <a:rPr lang="ru-RU" sz="1400" b="1" dirty="0" smtClean="0">
                <a:solidFill>
                  <a:schemeClr val="accent5">
                    <a:lumMod val="25000"/>
                  </a:schemeClr>
                </a:solidFill>
                <a:latin typeface="Arial" pitchFamily="34" charset="0"/>
                <a:cs typeface="Arial" pitchFamily="34" charset="0"/>
              </a:rPr>
              <a:t>         </a:t>
            </a:r>
            <a:r>
              <a:rPr lang="ru-RU" sz="1400" b="1" dirty="0" smtClean="0">
                <a:solidFill>
                  <a:schemeClr val="bg1"/>
                </a:solidFill>
                <a:latin typeface="Arial" pitchFamily="34" charset="0"/>
                <a:cs typeface="Arial" pitchFamily="34" charset="0"/>
              </a:rPr>
              <a:t>На </a:t>
            </a:r>
            <a:r>
              <a:rPr lang="ru-RU" sz="1400" b="1" dirty="0">
                <a:solidFill>
                  <a:schemeClr val="bg1"/>
                </a:solidFill>
                <a:latin typeface="Arial" pitchFamily="34" charset="0"/>
                <a:cs typeface="Arial" pitchFamily="34" charset="0"/>
              </a:rPr>
              <a:t>этот стих было написано много мелодий .  Песня получила такую популярность что её стали называть народной. В чём секрет этого стиха?</a:t>
            </a:r>
          </a:p>
          <a:p>
            <a:pPr marL="274320" indent="-274320" algn="just">
              <a:buFont typeface="Wingdings 2" panose="05020102010507070707" pitchFamily="18" charset="2"/>
              <a:buNone/>
              <a:defRPr/>
            </a:pPr>
            <a:r>
              <a:rPr lang="ru-RU" sz="1400" b="1" dirty="0">
                <a:solidFill>
                  <a:schemeClr val="bg1"/>
                </a:solidFill>
                <a:latin typeface="Arial" pitchFamily="34" charset="0"/>
                <a:cs typeface="Arial" pitchFamily="34" charset="0"/>
              </a:rPr>
              <a:t> </a:t>
            </a:r>
            <a:r>
              <a:rPr lang="ru-RU" sz="1400" b="1" dirty="0" smtClean="0">
                <a:solidFill>
                  <a:schemeClr val="bg1"/>
                </a:solidFill>
                <a:latin typeface="Arial" pitchFamily="34" charset="0"/>
                <a:cs typeface="Arial" pitchFamily="34" charset="0"/>
              </a:rPr>
              <a:t>        Это </a:t>
            </a:r>
            <a:r>
              <a:rPr lang="ru-RU" sz="1400" b="1" dirty="0">
                <a:solidFill>
                  <a:schemeClr val="bg1"/>
                </a:solidFill>
                <a:latin typeface="Arial" pitchFamily="34" charset="0"/>
                <a:cs typeface="Arial" pitchFamily="34" charset="0"/>
              </a:rPr>
              <a:t>стихотворение близко музыкантам своим поэтическим образом и изначальной музыкальностью.</a:t>
            </a:r>
          </a:p>
          <a:p>
            <a:pPr marL="274320" indent="-274320" algn="just">
              <a:buFont typeface="Wingdings 2" panose="05020102010507070707" pitchFamily="18" charset="2"/>
              <a:buNone/>
              <a:defRPr/>
            </a:pPr>
            <a:r>
              <a:rPr lang="ru-RU" sz="1400" b="1" dirty="0" smtClean="0">
                <a:solidFill>
                  <a:schemeClr val="bg1"/>
                </a:solidFill>
                <a:latin typeface="Arial" pitchFamily="34" charset="0"/>
                <a:cs typeface="Arial" pitchFamily="34" charset="0"/>
              </a:rPr>
              <a:t>         Левитан </a:t>
            </a:r>
            <a:r>
              <a:rPr lang="ru-RU" sz="1400" b="1" dirty="0">
                <a:solidFill>
                  <a:schemeClr val="bg1"/>
                </a:solidFill>
                <a:latin typeface="Arial" pitchFamily="34" charset="0"/>
                <a:cs typeface="Arial" pitchFamily="34" charset="0"/>
              </a:rPr>
              <a:t>написал картину «Вечерний звон» в 1892 году. </a:t>
            </a:r>
          </a:p>
          <a:p>
            <a:pPr marL="274320" indent="-274320" algn="just">
              <a:buFont typeface="Wingdings 2" panose="05020102010507070707" pitchFamily="18" charset="2"/>
              <a:buNone/>
              <a:defRPr/>
            </a:pPr>
            <a:r>
              <a:rPr lang="ru-RU" sz="1400" b="1" dirty="0" smtClean="0">
                <a:solidFill>
                  <a:schemeClr val="bg1"/>
                </a:solidFill>
                <a:latin typeface="Arial" pitchFamily="34" charset="0"/>
                <a:cs typeface="Arial" pitchFamily="34" charset="0"/>
              </a:rPr>
              <a:t>         Художник </a:t>
            </a:r>
            <a:r>
              <a:rPr lang="ru-RU" sz="1400" b="1" dirty="0">
                <a:solidFill>
                  <a:schemeClr val="bg1"/>
                </a:solidFill>
                <a:latin typeface="Arial" pitchFamily="34" charset="0"/>
                <a:cs typeface="Arial" pitchFamily="34" charset="0"/>
              </a:rPr>
              <a:t>К. Коровин писал о Левитане: «Он был всегда грустный. Он жил как-то не совсем </a:t>
            </a:r>
            <a:r>
              <a:rPr lang="ru-RU" sz="1400" b="1" dirty="0" smtClean="0">
                <a:solidFill>
                  <a:schemeClr val="bg1"/>
                </a:solidFill>
                <a:latin typeface="Arial" pitchFamily="34" charset="0"/>
                <a:cs typeface="Arial" pitchFamily="34" charset="0"/>
              </a:rPr>
              <a:t>на земле…Летом </a:t>
            </a:r>
            <a:r>
              <a:rPr lang="ru-RU" sz="1400" b="1" dirty="0">
                <a:solidFill>
                  <a:schemeClr val="bg1"/>
                </a:solidFill>
                <a:latin typeface="Arial" pitchFamily="34" charset="0"/>
                <a:cs typeface="Arial" pitchFamily="34" charset="0"/>
              </a:rPr>
              <a:t>Левитан мог лежать на траве  целый </a:t>
            </a:r>
            <a:r>
              <a:rPr lang="ru-RU" sz="1400" b="1" dirty="0" smtClean="0">
                <a:solidFill>
                  <a:schemeClr val="bg1"/>
                </a:solidFill>
                <a:latin typeface="Arial" pitchFamily="34" charset="0"/>
                <a:cs typeface="Arial" pitchFamily="34" charset="0"/>
              </a:rPr>
              <a:t>день и смотреть </a:t>
            </a:r>
            <a:r>
              <a:rPr lang="ru-RU" sz="1400" b="1" dirty="0">
                <a:solidFill>
                  <a:schemeClr val="bg1"/>
                </a:solidFill>
                <a:latin typeface="Arial" pitchFamily="34" charset="0"/>
                <a:cs typeface="Arial" pitchFamily="34" charset="0"/>
              </a:rPr>
              <a:t>в высь неба».</a:t>
            </a:r>
          </a:p>
        </p:txBody>
      </p:sp>
    </p:spTree>
    <p:extLst>
      <p:ext uri="{BB962C8B-B14F-4D97-AF65-F5344CB8AC3E}">
        <p14:creationId xmlns:p14="http://schemas.microsoft.com/office/powerpoint/2010/main" val="3638512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TotalTime>
  <Words>2427</Words>
  <Application>Microsoft Office PowerPoint</Application>
  <PresentationFormat>Экран (4:3)</PresentationFormat>
  <Paragraphs>198</Paragraphs>
  <Slides>25</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25</vt:i4>
      </vt:variant>
    </vt:vector>
  </HeadingPairs>
  <TitlesOfParts>
    <vt:vector size="30" baseType="lpstr">
      <vt:lpstr>Arial</vt:lpstr>
      <vt:lpstr>Arial Black</vt:lpstr>
      <vt:lpstr>Calibri</vt:lpstr>
      <vt:lpstr>Wingdings 2</vt:lpstr>
      <vt:lpstr>Тема Office</vt:lpstr>
      <vt:lpstr>Презентация PowerPoint</vt:lpstr>
      <vt:lpstr>Презентация PowerPoint</vt:lpstr>
      <vt:lpstr>«Картинки с выставки»: Мусоргский — Гартман - Рихтер</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nazgul61 nazgul61</dc:creator>
  <cp:lastModifiedBy>Leonid</cp:lastModifiedBy>
  <cp:revision>74</cp:revision>
  <dcterms:created xsi:type="dcterms:W3CDTF">2015-02-26T17:43:09Z</dcterms:created>
  <dcterms:modified xsi:type="dcterms:W3CDTF">2015-03-11T10:38:16Z</dcterms:modified>
</cp:coreProperties>
</file>